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6" r:id="rId1"/>
  </p:sldMasterIdLst>
  <p:notesMasterIdLst>
    <p:notesMasterId r:id="rId110"/>
  </p:notesMasterIdLst>
  <p:sldIdLst>
    <p:sldId id="256" r:id="rId2"/>
    <p:sldId id="258" r:id="rId3"/>
    <p:sldId id="259" r:id="rId4"/>
    <p:sldId id="261" r:id="rId5"/>
    <p:sldId id="345" r:id="rId6"/>
    <p:sldId id="346" r:id="rId7"/>
    <p:sldId id="262" r:id="rId8"/>
    <p:sldId id="266" r:id="rId9"/>
    <p:sldId id="267" r:id="rId10"/>
    <p:sldId id="271" r:id="rId11"/>
    <p:sldId id="269" r:id="rId12"/>
    <p:sldId id="270" r:id="rId13"/>
    <p:sldId id="272" r:id="rId14"/>
    <p:sldId id="273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47" r:id="rId40"/>
    <p:sldId id="263" r:id="rId41"/>
    <p:sldId id="309" r:id="rId42"/>
    <p:sldId id="310" r:id="rId43"/>
    <p:sldId id="311" r:id="rId44"/>
    <p:sldId id="312" r:id="rId45"/>
    <p:sldId id="349" r:id="rId46"/>
    <p:sldId id="313" r:id="rId47"/>
    <p:sldId id="314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8" r:id="rId65"/>
    <p:sldId id="264" r:id="rId66"/>
    <p:sldId id="274" r:id="rId67"/>
    <p:sldId id="275" r:id="rId68"/>
    <p:sldId id="276" r:id="rId69"/>
    <p:sldId id="277" r:id="rId70"/>
    <p:sldId id="278" r:id="rId71"/>
    <p:sldId id="279" r:id="rId72"/>
    <p:sldId id="280" r:id="rId73"/>
    <p:sldId id="281" r:id="rId74"/>
    <p:sldId id="284" r:id="rId75"/>
    <p:sldId id="315" r:id="rId76"/>
    <p:sldId id="316" r:id="rId77"/>
    <p:sldId id="317" r:id="rId78"/>
    <p:sldId id="318" r:id="rId79"/>
    <p:sldId id="319" r:id="rId80"/>
    <p:sldId id="320" r:id="rId81"/>
    <p:sldId id="321" r:id="rId82"/>
    <p:sldId id="322" r:id="rId83"/>
    <p:sldId id="323" r:id="rId84"/>
    <p:sldId id="324" r:id="rId85"/>
    <p:sldId id="325" r:id="rId86"/>
    <p:sldId id="326" r:id="rId87"/>
    <p:sldId id="327" r:id="rId88"/>
    <p:sldId id="328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  <p:sldId id="371" r:id="rId108"/>
    <p:sldId id="372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B8AC51-BC62-4B5E-8505-26BCB745B42C}">
          <p14:sldIdLst>
            <p14:sldId id="256"/>
            <p14:sldId id="258"/>
            <p14:sldId id="259"/>
            <p14:sldId id="261"/>
            <p14:sldId id="345"/>
            <p14:sldId id="346"/>
            <p14:sldId id="262"/>
            <p14:sldId id="266"/>
            <p14:sldId id="267"/>
            <p14:sldId id="271"/>
            <p14:sldId id="269"/>
            <p14:sldId id="270"/>
            <p14:sldId id="272"/>
            <p14:sldId id="273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47"/>
            <p14:sldId id="263"/>
            <p14:sldId id="309"/>
            <p14:sldId id="310"/>
            <p14:sldId id="311"/>
            <p14:sldId id="312"/>
            <p14:sldId id="349"/>
            <p14:sldId id="313"/>
            <p14:sldId id="314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8"/>
            <p14:sldId id="264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6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2AEFE-920B-48C1-93F4-DD05CE6A0296}" type="datetimeFigureOut">
              <a:rPr lang="en-US" smtClean="0"/>
              <a:t>02-Aug-17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5B92C-E67B-4B38-A1E3-DA7FAB34E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9D8F498A-BAEC-43C6-A732-954EEE4D96E3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31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86014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</a:pPr>
            <a:fld id="{305E7E45-15FE-412D-8927-86109C2245CA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</a:pPr>
              <a:t>48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12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20550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</a:pPr>
            <a:fld id="{374BEB0D-7079-40D7-8983-5F4716907A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</a:pPr>
              <a:t>49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42287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</a:pPr>
            <a:fld id="{5D9C4111-C5C2-446A-B2D1-D8230C798EE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</a:pPr>
              <a:t>50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09610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</a:pPr>
            <a:fld id="{C46EECD2-B247-463E-A9C9-E8601178676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</a:pPr>
              <a:t>51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66905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</a:pPr>
            <a:fld id="{E17AC04D-F169-4411-95B3-09C65A091B95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</a:pPr>
              <a:t>52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61302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</a:pPr>
            <a:fld id="{FF88027F-8C13-46BA-B911-1CB1B4A5F19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</a:pPr>
              <a:t>53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44733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</a:pPr>
            <a:fld id="{E6EE67C8-F9E2-438C-ADFA-807AF199E0E3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</a:pPr>
              <a:t>54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086299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114B4AB-A561-4C29-804A-FA5257664FAB}" type="slidenum">
              <a:rPr lang="en-US" altLang="en-US" sz="1400"/>
              <a:pPr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altLang="en-US" sz="1400"/>
          </a:p>
        </p:txBody>
      </p:sp>
      <p:sp>
        <p:nvSpPr>
          <p:cNvPr id="1945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25430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FD77EB1C-DA3C-4082-820A-519052768E7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64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5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78304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FD77EB1C-DA3C-4082-820A-519052768E7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89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5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15227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43CEB4AF-F0B5-41CD-A3A2-F7F4455B1D72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32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14645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AE94FC03-2FF9-43BB-AEE1-00073803B10E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33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919301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0628A6AD-9EAA-4E2C-A578-3E545C291197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34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21139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CA18D148-614D-4725-8078-9AE4BC6A43BA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35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67743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A26B809A-8C18-4D73-8EDE-E406B34EF00D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36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3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417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43DB98EC-6F95-4D4A-AC78-116198710D98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37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55737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FD77EB1C-DA3C-4082-820A-519052768E7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38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5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9189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5000"/>
              </a:lnSpc>
              <a:buClrTx/>
              <a:buFontTx/>
              <a:buNone/>
            </a:pPr>
            <a:fld id="{FD77EB1C-DA3C-4082-820A-519052768E7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lnSpc>
                  <a:spcPct val="95000"/>
                </a:lnSpc>
                <a:buClrTx/>
                <a:buFontTx/>
                <a:buNone/>
              </a:pPr>
              <a:t>39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5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54982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02-Aug-17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59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02-Aug-17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40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02-Aug-17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631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02-Aug-17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75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02-Aug-17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04713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02-Aug-17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77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02-Aug-17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009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02-Aug-17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31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02-Aug-17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41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02-Aug-17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787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02-Aug-17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102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02-Aug-17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605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02-Aug-17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912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02-Aug-17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4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02-Aug-17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64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02-Aug-17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800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02-Aug-17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819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taiga.io/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rello.com/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meistertask.com/" TargetMode="Externa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www.slack.com/" TargetMode="Externa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www.slack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skype.com/" TargetMode="Externa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kype.com/" TargetMode="Externa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wrike.com/" TargetMode="Externa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575" y="514350"/>
            <a:ext cx="10333037" cy="2262781"/>
          </a:xfr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44000">
                <a:schemeClr val="dk1">
                  <a:shade val="98000"/>
                  <a:lumMod val="94000"/>
                  <a:alpha val="50000"/>
                </a:schemeClr>
              </a:gs>
            </a:gsLst>
            <a:lin ang="2700000" scaled="1"/>
            <a:tileRect/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Book Antiqua" panose="02040602050305030304" pitchFamily="18" charset="0"/>
              </a:rPr>
              <a:t>Online Project management, </a:t>
            </a:r>
            <a:r>
              <a:rPr lang="en-US" b="1" dirty="0">
                <a:solidFill>
                  <a:schemeClr val="tx1"/>
                </a:solidFill>
                <a:latin typeface="Book Antiqua" panose="02040602050305030304" pitchFamily="18" charset="0"/>
              </a:rPr>
              <a:t>Task management, Team communication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66069" y="5995851"/>
            <a:ext cx="2695755" cy="665048"/>
          </a:xfrm>
          <a:gradFill>
            <a:gsLst>
              <a:gs pos="0">
                <a:schemeClr val="dk1">
                  <a:tint val="96000"/>
                  <a:lumMod val="104000"/>
                  <a:alpha val="50000"/>
                </a:schemeClr>
              </a:gs>
              <a:gs pos="100000">
                <a:schemeClr val="dk1">
                  <a:shade val="98000"/>
                  <a:lumMod val="94000"/>
                </a:schemeClr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r>
              <a:rPr lang="en-US" sz="3500" b="1" dirty="0" smtClean="0">
                <a:latin typeface="Book Antiqua" panose="02040602050305030304" pitchFamily="18" charset="0"/>
              </a:rPr>
              <a:t>By Group B</a:t>
            </a:r>
            <a:endParaRPr lang="en-US" sz="35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4824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err="1" smtClean="0">
                <a:solidFill>
                  <a:srgbClr val="00B050"/>
                </a:solidFill>
              </a:rPr>
              <a:t>Wrike</a:t>
            </a:r>
            <a:endParaRPr lang="en-US" sz="60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476103"/>
            <a:ext cx="4313864" cy="4435119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Some features: </a:t>
            </a:r>
          </a:p>
          <a:p>
            <a:r>
              <a:rPr lang="en-US" dirty="0" smtClean="0"/>
              <a:t>Create Projects</a:t>
            </a:r>
          </a:p>
          <a:p>
            <a:r>
              <a:rPr lang="en-US" dirty="0" smtClean="0"/>
              <a:t>Request Form &amp; Automation</a:t>
            </a:r>
          </a:p>
          <a:p>
            <a:r>
              <a:rPr lang="en-US" dirty="0" smtClean="0"/>
              <a:t>Live Editing &amp; File Management</a:t>
            </a:r>
          </a:p>
          <a:p>
            <a:r>
              <a:rPr lang="en-US" dirty="0" smtClean="0"/>
              <a:t>Timeline (Gantt-Chart)</a:t>
            </a:r>
          </a:p>
          <a:p>
            <a:r>
              <a:rPr lang="en-US" dirty="0" smtClean="0"/>
              <a:t>Resource Management</a:t>
            </a:r>
          </a:p>
          <a:p>
            <a:r>
              <a:rPr lang="en-US" dirty="0" smtClean="0"/>
              <a:t>Templates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476103"/>
            <a:ext cx="4313864" cy="4427741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Time &amp; Budget Tracking</a:t>
            </a:r>
          </a:p>
          <a:p>
            <a:r>
              <a:rPr lang="en-US" dirty="0"/>
              <a:t>Personal Dashboard</a:t>
            </a:r>
          </a:p>
          <a:p>
            <a:r>
              <a:rPr lang="en-US" dirty="0" smtClean="0"/>
              <a:t>Communication</a:t>
            </a:r>
          </a:p>
          <a:p>
            <a:r>
              <a:rPr lang="en-US" dirty="0" smtClean="0"/>
              <a:t>Live activity stream</a:t>
            </a:r>
          </a:p>
          <a:p>
            <a:r>
              <a:rPr lang="en-US" dirty="0" smtClean="0"/>
              <a:t>Create user groups</a:t>
            </a:r>
          </a:p>
          <a:p>
            <a:r>
              <a:rPr lang="en-US" dirty="0" smtClean="0"/>
              <a:t>Email &amp; Calendar Synchronization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95157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895" y="2061023"/>
            <a:ext cx="8911687" cy="296817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C000"/>
                </a:solidFill>
              </a:rPr>
              <a:t>Slack</a:t>
            </a:r>
            <a:br>
              <a:rPr lang="en-US" b="1" dirty="0" smtClean="0">
                <a:solidFill>
                  <a:srgbClr val="FFC000"/>
                </a:solidFill>
              </a:rPr>
            </a:br>
            <a:r>
              <a:rPr lang="en-US" b="1" dirty="0" smtClean="0">
                <a:solidFill>
                  <a:srgbClr val="FFC000"/>
                </a:solidFill>
              </a:rPr>
              <a:t>Mobile app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4" cy="6858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933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895" y="2061023"/>
            <a:ext cx="8911687" cy="296817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C000"/>
                </a:solidFill>
              </a:rPr>
              <a:t>Slack</a:t>
            </a:r>
            <a:br>
              <a:rPr lang="en-US" b="1" dirty="0" smtClean="0">
                <a:solidFill>
                  <a:srgbClr val="FFC000"/>
                </a:solidFill>
              </a:rPr>
            </a:br>
            <a:r>
              <a:rPr lang="en-US" b="1" dirty="0" smtClean="0">
                <a:solidFill>
                  <a:srgbClr val="FFC000"/>
                </a:solidFill>
              </a:rPr>
              <a:t>Mobile app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79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895" y="2061023"/>
            <a:ext cx="8911687" cy="296817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C000"/>
                </a:solidFill>
              </a:rPr>
              <a:t>Slack</a:t>
            </a:r>
            <a:br>
              <a:rPr lang="en-US" b="1" dirty="0" smtClean="0">
                <a:solidFill>
                  <a:srgbClr val="FFC000"/>
                </a:solidFill>
              </a:rPr>
            </a:br>
            <a:r>
              <a:rPr lang="en-US" b="1" dirty="0" smtClean="0">
                <a:solidFill>
                  <a:srgbClr val="FFC000"/>
                </a:solidFill>
              </a:rPr>
              <a:t>Mobile app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0825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895" y="2061023"/>
            <a:ext cx="8911687" cy="296817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FFC000"/>
                </a:solidFill>
              </a:rPr>
              <a:t>Slack</a:t>
            </a:r>
            <a:br>
              <a:rPr lang="en-US" b="1" dirty="0" smtClean="0">
                <a:solidFill>
                  <a:srgbClr val="FFC000"/>
                </a:solidFill>
              </a:rPr>
            </a:br>
            <a:r>
              <a:rPr lang="en-US" b="1" dirty="0" smtClean="0">
                <a:solidFill>
                  <a:srgbClr val="FFC000"/>
                </a:solidFill>
              </a:rPr>
              <a:t>Mobile app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3075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Video </a:t>
            </a:r>
            <a:r>
              <a:rPr lang="en-US" dirty="0" err="1" smtClean="0">
                <a:solidFill>
                  <a:srgbClr val="00B050"/>
                </a:solidFill>
              </a:rPr>
              <a:t>tìm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hiểu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về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Wrike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109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Video </a:t>
            </a:r>
            <a:r>
              <a:rPr lang="en-US" dirty="0" err="1" smtClean="0">
                <a:solidFill>
                  <a:srgbClr val="0070C0"/>
                </a:solidFill>
              </a:rPr>
              <a:t>tìm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hiểu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về</a:t>
            </a:r>
            <a:r>
              <a:rPr lang="en-US" dirty="0" smtClean="0">
                <a:solidFill>
                  <a:srgbClr val="0070C0"/>
                </a:solidFill>
              </a:rPr>
              <a:t> Trello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95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Video </a:t>
            </a:r>
            <a:r>
              <a:rPr lang="en-US" dirty="0" err="1" smtClean="0">
                <a:solidFill>
                  <a:srgbClr val="FFC000"/>
                </a:solidFill>
              </a:rPr>
              <a:t>tìm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hiểu</a:t>
            </a:r>
            <a:r>
              <a:rPr lang="en-US" dirty="0" smtClean="0">
                <a:solidFill>
                  <a:srgbClr val="FFC000"/>
                </a:solidFill>
              </a:rPr>
              <a:t> </a:t>
            </a:r>
            <a:r>
              <a:rPr lang="en-US" dirty="0" err="1" smtClean="0">
                <a:solidFill>
                  <a:srgbClr val="FFC000"/>
                </a:solidFill>
              </a:rPr>
              <a:t>về</a:t>
            </a:r>
            <a:r>
              <a:rPr lang="en-US" dirty="0" smtClean="0">
                <a:solidFill>
                  <a:srgbClr val="FFC000"/>
                </a:solidFill>
              </a:rPr>
              <a:t> Slack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314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5067" y="2133600"/>
            <a:ext cx="4313864" cy="3777622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http://pivotcitychurch.org.au/wp-content/uploads/2016/04/12521_Q__A_Ti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711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8523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http://i.quoteaddicts.com/media/quotes/69/3426989-thank-you-for-listening-quot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8292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781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576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676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err="1" smtClean="0">
                <a:solidFill>
                  <a:srgbClr val="00B050"/>
                </a:solidFill>
              </a:rPr>
              <a:t>Wrike</a:t>
            </a:r>
            <a:endParaRPr lang="en-US" sz="60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476103"/>
            <a:ext cx="4313864" cy="4435119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Awards:</a:t>
            </a:r>
          </a:p>
          <a:p>
            <a:pPr lvl="0"/>
            <a:r>
              <a:rPr lang="en-US" dirty="0"/>
              <a:t>2009 - </a:t>
            </a:r>
            <a:r>
              <a:rPr lang="en-US" i="1" dirty="0"/>
              <a:t>Red Herring</a:t>
            </a:r>
            <a:r>
              <a:rPr lang="en-US" dirty="0"/>
              <a:t>'s Top 100 Global Company </a:t>
            </a:r>
            <a:r>
              <a:rPr lang="en-US" dirty="0" smtClean="0"/>
              <a:t>Award</a:t>
            </a:r>
            <a:endParaRPr lang="en-US" dirty="0"/>
          </a:p>
          <a:p>
            <a:pPr lvl="0"/>
            <a:r>
              <a:rPr lang="en-US" dirty="0"/>
              <a:t>2015 - Listed in by Deloitte’s 2015 Technology Fast 500TM </a:t>
            </a:r>
            <a:r>
              <a:rPr lang="en-US" dirty="0" smtClean="0"/>
              <a:t>Ranking</a:t>
            </a:r>
            <a:endParaRPr lang="en-US" dirty="0"/>
          </a:p>
          <a:p>
            <a:pPr lvl="0"/>
            <a:r>
              <a:rPr lang="en-US" dirty="0"/>
              <a:t>2015 - Named one of the "Best Places to Work" by </a:t>
            </a:r>
            <a:r>
              <a:rPr lang="en-US" i="1" dirty="0"/>
              <a:t>San Francisco Business Times/Silicon Valley Business </a:t>
            </a:r>
            <a:r>
              <a:rPr lang="en-US" i="1" dirty="0" smtClean="0"/>
              <a:t>Journal</a:t>
            </a: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476103"/>
            <a:ext cx="4313864" cy="4427741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Group B comment: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Very good general purpose online Project Management tool, Kanban board supported, task management. Many features but  only for paid account.</a:t>
            </a:r>
            <a:endParaRPr lang="en-US" b="1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82995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TAIGA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476103"/>
            <a:ext cx="4313864" cy="4435119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 smtClean="0"/>
              <a:t>Website</a:t>
            </a:r>
            <a:r>
              <a:rPr lang="en-US" dirty="0"/>
              <a:t>: </a:t>
            </a:r>
            <a:r>
              <a:rPr lang="en-US" dirty="0" smtClean="0">
                <a:solidFill>
                  <a:srgbClr val="0070C0"/>
                </a:solidFill>
                <a:hlinkClick r:id="rId2"/>
              </a:rPr>
              <a:t>https</a:t>
            </a:r>
            <a:r>
              <a:rPr lang="en-US" dirty="0">
                <a:solidFill>
                  <a:srgbClr val="0070C0"/>
                </a:solidFill>
                <a:hlinkClick r:id="rId2"/>
              </a:rPr>
              <a:t>://taiga.io</a:t>
            </a:r>
            <a:r>
              <a:rPr lang="en-US" dirty="0" smtClean="0">
                <a:solidFill>
                  <a:srgbClr val="0070C0"/>
                </a:solidFill>
                <a:hlinkClick r:id="rId2"/>
              </a:rPr>
              <a:t>/</a:t>
            </a:r>
            <a:endParaRPr lang="en-US" dirty="0" smtClean="0">
              <a:solidFill>
                <a:srgbClr val="0070C0"/>
              </a:solidFill>
            </a:endParaRPr>
          </a:p>
          <a:p>
            <a:endParaRPr lang="en-US" dirty="0" smtClean="0"/>
          </a:p>
          <a:p>
            <a:r>
              <a:rPr lang="en-US" b="1" dirty="0" smtClean="0"/>
              <a:t>History</a:t>
            </a:r>
            <a:r>
              <a:rPr lang="en-US" dirty="0" smtClean="0"/>
              <a:t>: </a:t>
            </a:r>
            <a:r>
              <a:rPr lang="en-US" dirty="0"/>
              <a:t>Taiga formally came with the creation of Taiga Agile, LLC in February 2014 that provided the formal structure for the Taiga </a:t>
            </a:r>
            <a:r>
              <a:rPr lang="en-US" dirty="0" smtClean="0"/>
              <a:t>project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Mobile support: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Android and iOS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476103"/>
            <a:ext cx="4313864" cy="442774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Logo</a:t>
            </a:r>
            <a:endParaRPr lang="en-US" dirty="0"/>
          </a:p>
        </p:txBody>
      </p:sp>
      <p:pic>
        <p:nvPicPr>
          <p:cNvPr id="1030" name="Picture 6" descr="https://taiga.io/images/logo-col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89" y="241144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5752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735" y="62581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00B050"/>
                </a:solidFill>
              </a:rPr>
              <a:t>TAIGA</a:t>
            </a:r>
            <a:endParaRPr lang="en-US" sz="60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2924" y="1069700"/>
            <a:ext cx="1499462" cy="2828388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879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TAIGA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476103"/>
            <a:ext cx="4313864" cy="4435119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Some features: </a:t>
            </a:r>
          </a:p>
          <a:p>
            <a:r>
              <a:rPr lang="en-US" dirty="0" smtClean="0"/>
              <a:t>Tool for project management</a:t>
            </a:r>
          </a:p>
          <a:p>
            <a:r>
              <a:rPr lang="en-US" dirty="0" smtClean="0"/>
              <a:t>Support Scrum </a:t>
            </a:r>
            <a:r>
              <a:rPr lang="en-US" dirty="0" err="1" smtClean="0"/>
              <a:t>methodlogy</a:t>
            </a:r>
            <a:endParaRPr lang="en-US" dirty="0"/>
          </a:p>
          <a:p>
            <a:r>
              <a:rPr lang="en-US" dirty="0" smtClean="0"/>
              <a:t>KANBAN dashboard</a:t>
            </a:r>
          </a:p>
          <a:p>
            <a:r>
              <a:rPr lang="en-US" dirty="0" smtClean="0"/>
              <a:t>Epic multi project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476103"/>
            <a:ext cx="4313864" cy="4427741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Personal Dashboard</a:t>
            </a:r>
          </a:p>
          <a:p>
            <a:r>
              <a:rPr lang="en-US" dirty="0"/>
              <a:t>Multiplatform importers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49065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um Scree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47630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Kanban Scre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8108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smtClean="0">
                <a:solidFill>
                  <a:schemeClr val="tx2"/>
                </a:solidFill>
                <a:latin typeface="Book Antiqua" panose="02040602050305030304" pitchFamily="18" charset="0"/>
              </a:rPr>
              <a:t>Group B Members</a:t>
            </a:r>
            <a:endParaRPr lang="en-US" sz="7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Tô</a:t>
            </a:r>
            <a:r>
              <a:rPr lang="en-US" sz="2800" dirty="0" smtClean="0"/>
              <a:t> </a:t>
            </a:r>
            <a:r>
              <a:rPr lang="en-US" sz="2800" dirty="0" err="1" smtClean="0"/>
              <a:t>Nhân</a:t>
            </a:r>
            <a:r>
              <a:rPr lang="en-US" sz="2800" dirty="0" smtClean="0"/>
              <a:t> </a:t>
            </a:r>
            <a:r>
              <a:rPr lang="en-US" sz="2800" dirty="0" err="1" smtClean="0"/>
              <a:t>Kiệt</a:t>
            </a:r>
            <a:r>
              <a:rPr lang="en-US" sz="2800" dirty="0" smtClean="0"/>
              <a:t> (Manager)	-		1459026 </a:t>
            </a:r>
          </a:p>
          <a:p>
            <a:r>
              <a:rPr lang="en-US" sz="2800" dirty="0" err="1" smtClean="0"/>
              <a:t>Trang</a:t>
            </a:r>
            <a:r>
              <a:rPr lang="en-US" sz="2800" dirty="0" smtClean="0"/>
              <a:t> </a:t>
            </a:r>
            <a:r>
              <a:rPr lang="en-US" sz="2800" dirty="0" err="1" smtClean="0"/>
              <a:t>Trí</a:t>
            </a:r>
            <a:r>
              <a:rPr lang="en-US" sz="2800" dirty="0" smtClean="0"/>
              <a:t> </a:t>
            </a:r>
            <a:r>
              <a:rPr lang="en-US" sz="2800" dirty="0" err="1" smtClean="0"/>
              <a:t>Kiệt</a:t>
            </a:r>
            <a:r>
              <a:rPr lang="en-US" sz="2800" dirty="0" smtClean="0"/>
              <a:t> 					-		1459027</a:t>
            </a:r>
          </a:p>
          <a:p>
            <a:r>
              <a:rPr lang="en-US" sz="2800" dirty="0" err="1" smtClean="0"/>
              <a:t>Lê</a:t>
            </a:r>
            <a:r>
              <a:rPr lang="en-US" sz="2800" dirty="0" smtClean="0"/>
              <a:t> </a:t>
            </a:r>
            <a:r>
              <a:rPr lang="en-US" sz="2800" dirty="0" err="1" smtClean="0"/>
              <a:t>Ngọc</a:t>
            </a:r>
            <a:r>
              <a:rPr lang="en-US" sz="2800" dirty="0" smtClean="0"/>
              <a:t> </a:t>
            </a:r>
            <a:r>
              <a:rPr lang="en-US" sz="2800" dirty="0" err="1" smtClean="0"/>
              <a:t>Quỳnh</a:t>
            </a:r>
            <a:r>
              <a:rPr lang="en-US" sz="2800" dirty="0" smtClean="0"/>
              <a:t> </a:t>
            </a:r>
            <a:r>
              <a:rPr lang="en-US" sz="2800" dirty="0" err="1" smtClean="0"/>
              <a:t>Như</a:t>
            </a:r>
            <a:r>
              <a:rPr lang="en-US" sz="2800" dirty="0" smtClean="0"/>
              <a:t>		-		1459039</a:t>
            </a:r>
          </a:p>
          <a:p>
            <a:r>
              <a:rPr lang="en-US" sz="2800" dirty="0" err="1" smtClean="0"/>
              <a:t>Châu</a:t>
            </a:r>
            <a:r>
              <a:rPr lang="en-US" sz="2800" dirty="0" smtClean="0"/>
              <a:t> </a:t>
            </a:r>
            <a:r>
              <a:rPr lang="en-US" sz="2800" dirty="0" err="1" smtClean="0"/>
              <a:t>Đức</a:t>
            </a:r>
            <a:r>
              <a:rPr lang="en-US" sz="2800" dirty="0" smtClean="0"/>
              <a:t> </a:t>
            </a:r>
            <a:r>
              <a:rPr lang="en-US" sz="2800" dirty="0" err="1" smtClean="0"/>
              <a:t>Hội</a:t>
            </a:r>
            <a:r>
              <a:rPr lang="en-US" sz="2800" dirty="0"/>
              <a:t>	</a:t>
            </a:r>
            <a:r>
              <a:rPr lang="en-US" sz="2800" dirty="0" smtClean="0"/>
              <a:t>				-		1459020</a:t>
            </a:r>
          </a:p>
          <a:p>
            <a:r>
              <a:rPr lang="en-US" sz="2800" dirty="0" err="1" smtClean="0"/>
              <a:t>Nguyễn</a:t>
            </a:r>
            <a:r>
              <a:rPr lang="en-US" sz="2800" dirty="0" smtClean="0"/>
              <a:t> </a:t>
            </a:r>
            <a:r>
              <a:rPr lang="en-US" sz="2800" dirty="0" err="1" smtClean="0"/>
              <a:t>Thanh</a:t>
            </a:r>
            <a:r>
              <a:rPr lang="en-US" sz="2800" dirty="0" smtClean="0"/>
              <a:t> </a:t>
            </a:r>
            <a:r>
              <a:rPr lang="en-US" sz="2800" dirty="0" err="1" smtClean="0"/>
              <a:t>Thế</a:t>
            </a:r>
            <a:r>
              <a:rPr lang="en-US" sz="2800" dirty="0" smtClean="0"/>
              <a:t> </a:t>
            </a:r>
            <a:r>
              <a:rPr lang="en-US" sz="2800" dirty="0" err="1" smtClean="0"/>
              <a:t>Vinh</a:t>
            </a:r>
            <a:r>
              <a:rPr lang="en-US" sz="2800" dirty="0" smtClean="0"/>
              <a:t> 	-		1459059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892613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pic Scre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2207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527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Taiga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476103"/>
            <a:ext cx="4313864" cy="44351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Awards</a:t>
            </a:r>
          </a:p>
          <a:p>
            <a:r>
              <a:rPr lang="en-US" dirty="0" smtClean="0"/>
              <a:t>Taiga </a:t>
            </a:r>
            <a:r>
              <a:rPr lang="en-US" dirty="0"/>
              <a:t>won the 2015 Most Valued Agile Tool awarded by the Agile Portal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It's </a:t>
            </a:r>
            <a:r>
              <a:rPr lang="en-US" dirty="0"/>
              <a:t>been cited as one of "Top 10 open source projects in 2014</a:t>
            </a:r>
            <a:r>
              <a:rPr lang="en-US" dirty="0" smtClean="0"/>
              <a:t>" </a:t>
            </a:r>
            <a:r>
              <a:rPr lang="en-US" dirty="0"/>
              <a:t>and "Top 11 project management tools for 2016</a:t>
            </a:r>
            <a:r>
              <a:rPr lang="en-US" dirty="0" smtClean="0"/>
              <a:t>" </a:t>
            </a:r>
            <a:r>
              <a:rPr lang="en-US" dirty="0"/>
              <a:t>by </a:t>
            </a:r>
            <a:r>
              <a:rPr lang="en-US" dirty="0" err="1"/>
              <a:t>Opensource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476103"/>
            <a:ext cx="4313864" cy="442774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Group B comment:</a:t>
            </a:r>
            <a:endParaRPr lang="en-US" dirty="0"/>
          </a:p>
          <a:p>
            <a:r>
              <a:rPr lang="en-US" smtClean="0"/>
              <a:t>Taiga is </a:t>
            </a:r>
            <a:r>
              <a:rPr lang="en-US" dirty="0" smtClean="0"/>
              <a:t>one of the </a:t>
            </a:r>
            <a:r>
              <a:rPr lang="en-US" smtClean="0"/>
              <a:t>most popular </a:t>
            </a:r>
            <a:r>
              <a:rPr lang="en-US" dirty="0" smtClean="0"/>
              <a:t>Agile  </a:t>
            </a:r>
            <a:r>
              <a:rPr lang="en-US" smtClean="0"/>
              <a:t>- SCRUM project </a:t>
            </a:r>
            <a:r>
              <a:rPr lang="en-US" dirty="0" smtClean="0"/>
              <a:t>management, task </a:t>
            </a:r>
            <a:r>
              <a:rPr lang="en-US" smtClean="0"/>
              <a:t>management service.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7431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Asana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2924" y="1468725"/>
            <a:ext cx="5110371" cy="473613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 smtClean="0"/>
              <a:t>Website</a:t>
            </a:r>
            <a:r>
              <a:rPr lang="en-US" dirty="0" smtClean="0"/>
              <a:t>: https</a:t>
            </a:r>
            <a:r>
              <a:rPr lang="en-US" dirty="0"/>
              <a:t>://asana.com</a:t>
            </a:r>
            <a:r>
              <a:rPr lang="en-US" dirty="0" smtClean="0"/>
              <a:t>/</a:t>
            </a:r>
          </a:p>
          <a:p>
            <a:r>
              <a:rPr lang="en-US" b="1" dirty="0" smtClean="0"/>
              <a:t>History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dirty="0" smtClean="0"/>
              <a:t>Founded in </a:t>
            </a:r>
            <a:r>
              <a:rPr lang="en-US" dirty="0"/>
              <a:t>2008 by Facebook co-founder Dustin Moskovitz and ex-engineer Justin Rosenstein, who both worked on improving the productivity of employees at </a:t>
            </a:r>
            <a:r>
              <a:rPr lang="en-US" dirty="0" smtClean="0"/>
              <a:t>Facebook. </a:t>
            </a:r>
            <a:r>
              <a:rPr lang="en-US" dirty="0"/>
              <a:t>(</a:t>
            </a:r>
            <a:r>
              <a:rPr lang="en-US" dirty="0" smtClean="0"/>
              <a:t>Asana was named </a:t>
            </a:r>
            <a:r>
              <a:rPr lang="en-US" dirty="0"/>
              <a:t>after a Sanskrit word meaning “yoga pose</a:t>
            </a:r>
            <a:r>
              <a:rPr lang="en-US" dirty="0" smtClean="0"/>
              <a:t>”)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Mobile support: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iOS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Android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2980" y="1476103"/>
            <a:ext cx="4313864" cy="44277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Logo</a:t>
            </a:r>
            <a:endParaRPr lang="en-US" dirty="0"/>
          </a:p>
        </p:txBody>
      </p:sp>
      <p:pic>
        <p:nvPicPr>
          <p:cNvPr id="1026" name="Picture 2" descr="https://upload.wikimedia.org/wikipedia/commons/thumb/3/3b/Asana_logo.svg/1200px-Asana_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295" y="2628542"/>
            <a:ext cx="4011476" cy="283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71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335999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Prices / Versions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2924" y="1069700"/>
            <a:ext cx="1499462" cy="2828388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524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Asana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Some features:</a:t>
            </a:r>
          </a:p>
          <a:p>
            <a:r>
              <a:rPr lang="en-US" dirty="0" smtClean="0"/>
              <a:t>Project Management</a:t>
            </a:r>
          </a:p>
          <a:p>
            <a:r>
              <a:rPr lang="en-US" dirty="0" smtClean="0"/>
              <a:t>Task Management</a:t>
            </a:r>
          </a:p>
          <a:p>
            <a:r>
              <a:rPr lang="en-US" dirty="0" smtClean="0"/>
              <a:t>Agile Management</a:t>
            </a:r>
          </a:p>
          <a:p>
            <a:r>
              <a:rPr lang="en-US" dirty="0" smtClean="0"/>
              <a:t>Work Tracking</a:t>
            </a:r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Team solutions:</a:t>
            </a:r>
          </a:p>
          <a:p>
            <a:r>
              <a:rPr lang="en-US" dirty="0" smtClean="0"/>
              <a:t>Engineering</a:t>
            </a:r>
          </a:p>
          <a:p>
            <a:r>
              <a:rPr lang="en-US" dirty="0" smtClean="0"/>
              <a:t>Designers</a:t>
            </a:r>
          </a:p>
          <a:p>
            <a:r>
              <a:rPr lang="en-US" dirty="0" smtClean="0"/>
              <a:t>Sales</a:t>
            </a:r>
          </a:p>
          <a:p>
            <a:r>
              <a:rPr lang="en-US" dirty="0" smtClean="0"/>
              <a:t>HR</a:t>
            </a:r>
          </a:p>
          <a:p>
            <a:r>
              <a:rPr lang="en-US" dirty="0" smtClean="0"/>
              <a:t>Marketing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1547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166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592924" y="624110"/>
            <a:ext cx="8911687" cy="11524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6000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981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592924" y="624110"/>
            <a:ext cx="8911687" cy="11524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Integration</a:t>
            </a:r>
            <a:endParaRPr lang="en-US" sz="6000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2"/>
            <a:ext cx="12601575" cy="708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505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810219"/>
            <a:ext cx="4313237" cy="2425011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5" y="2802282"/>
            <a:ext cx="4313238" cy="242501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824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1532709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Brief talk about the seminar topic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1933303"/>
            <a:ext cx="8915399" cy="3976607"/>
          </a:xfrm>
        </p:spPr>
        <p:txBody>
          <a:bodyPr>
            <a:normAutofit/>
          </a:bodyPr>
          <a:lstStyle/>
          <a:p>
            <a:r>
              <a:rPr lang="en-US" sz="2300" dirty="0" smtClean="0"/>
              <a:t>_ In these years almost everything has </a:t>
            </a:r>
            <a:r>
              <a:rPr lang="en-US" sz="2300" dirty="0"/>
              <a:t>been “digitizing</a:t>
            </a:r>
            <a:r>
              <a:rPr lang="en-US" sz="2300" dirty="0" smtClean="0"/>
              <a:t>”, computers and software play a major role in our work. Especially, now that one of the trending technologies is cloud-computing.</a:t>
            </a:r>
          </a:p>
          <a:p>
            <a:r>
              <a:rPr lang="en-US" sz="2300" dirty="0" smtClean="0"/>
              <a:t>_ People are using online services, online tools to optimize the works and processes.</a:t>
            </a:r>
          </a:p>
          <a:p>
            <a:r>
              <a:rPr lang="en-US" sz="2300" dirty="0" smtClean="0"/>
              <a:t>_ Many online </a:t>
            </a:r>
            <a:r>
              <a:rPr lang="en-US" sz="2300" b="1" i="1" dirty="0" smtClean="0">
                <a:solidFill>
                  <a:srgbClr val="00B050"/>
                </a:solidFill>
              </a:rPr>
              <a:t>Project Management</a:t>
            </a:r>
            <a:r>
              <a:rPr lang="en-US" sz="2300" b="1" dirty="0" smtClean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sz="2300" b="1" i="1" dirty="0" smtClean="0">
                <a:solidFill>
                  <a:srgbClr val="0070C0"/>
                </a:solidFill>
              </a:rPr>
              <a:t>Task Management</a:t>
            </a:r>
            <a:r>
              <a:rPr lang="en-US" sz="2300" b="1" i="1" dirty="0" smtClean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sz="2300" b="1" i="1" dirty="0" smtClean="0">
                <a:solidFill>
                  <a:srgbClr val="FFC000"/>
                </a:solidFill>
              </a:rPr>
              <a:t>Team Communication</a:t>
            </a:r>
            <a:r>
              <a:rPr lang="en-US" sz="2300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300" dirty="0" smtClean="0"/>
              <a:t>services are being presented in the market, offer many features and various in shapes.</a:t>
            </a:r>
          </a:p>
        </p:txBody>
      </p:sp>
    </p:spTree>
    <p:extLst>
      <p:ext uri="{BB962C8B-B14F-4D97-AF65-F5344CB8AC3E}">
        <p14:creationId xmlns:p14="http://schemas.microsoft.com/office/powerpoint/2010/main" val="38618122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Asana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476103"/>
            <a:ext cx="4313864" cy="4435119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Awards:</a:t>
            </a:r>
          </a:p>
          <a:p>
            <a:r>
              <a:rPr lang="en-US" dirty="0"/>
              <a:t>On July 23, 2012, Asana announced a new round of funding — Peter Thiel and Founders Fund, along with existing investors Benchmark, Andreessen-Horowitz, and Mitch </a:t>
            </a:r>
            <a:r>
              <a:rPr lang="en-US" dirty="0" err="1"/>
              <a:t>Kapor</a:t>
            </a:r>
            <a:r>
              <a:rPr lang="en-US" dirty="0"/>
              <a:t>, have invested $28 million in </a:t>
            </a:r>
            <a:r>
              <a:rPr lang="en-US" dirty="0" smtClean="0"/>
              <a:t>Asana</a:t>
            </a:r>
          </a:p>
          <a:p>
            <a:r>
              <a:rPr lang="en-US" dirty="0"/>
              <a:t>According to a New York Times article and someone briefed on the funding, the investors valued the company at $280 million.</a:t>
            </a:r>
            <a:endParaRPr lang="en-US" dirty="0" smtClean="0"/>
          </a:p>
          <a:p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476103"/>
            <a:ext cx="4313864" cy="4427741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Group B comment:</a:t>
            </a:r>
            <a:endParaRPr lang="en-US" dirty="0"/>
          </a:p>
          <a:p>
            <a:r>
              <a:rPr lang="en-US" dirty="0" smtClean="0"/>
              <a:t>Asana </a:t>
            </a:r>
            <a:r>
              <a:rPr lang="en-US" dirty="0"/>
              <a:t>is </a:t>
            </a:r>
            <a:r>
              <a:rPr lang="en-US" smtClean="0"/>
              <a:t>a very good </a:t>
            </a:r>
            <a:r>
              <a:rPr lang="en-US" dirty="0" smtClean="0"/>
              <a:t>general purpose project management service, also support Agile and many other type of teams.</a:t>
            </a:r>
          </a:p>
        </p:txBody>
      </p:sp>
    </p:spTree>
    <p:extLst>
      <p:ext uri="{BB962C8B-B14F-4D97-AF65-F5344CB8AC3E}">
        <p14:creationId xmlns:p14="http://schemas.microsoft.com/office/powerpoint/2010/main" val="18843132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>
          <a:xfrm>
            <a:off x="2592051" y="624254"/>
            <a:ext cx="8911065" cy="1152375"/>
          </a:xfrm>
        </p:spPr>
        <p:txBody>
          <a:bodyPr/>
          <a:lstStyle/>
          <a:p>
            <a:pPr algn="ctr">
              <a:tabLst>
                <a:tab pos="0" algn="l"/>
                <a:tab pos="457154" algn="l"/>
                <a:tab pos="914309" algn="l"/>
                <a:tab pos="1371463" algn="l"/>
                <a:tab pos="1828617" algn="l"/>
                <a:tab pos="2285771" algn="l"/>
                <a:tab pos="2742926" algn="l"/>
                <a:tab pos="3200080" algn="l"/>
                <a:tab pos="3657234" algn="l"/>
                <a:tab pos="4114389" algn="l"/>
                <a:tab pos="4571543" algn="l"/>
                <a:tab pos="5028697" algn="l"/>
                <a:tab pos="5485851" algn="l"/>
                <a:tab pos="5943006" algn="l"/>
                <a:tab pos="6400160" algn="l"/>
                <a:tab pos="6857314" algn="l"/>
                <a:tab pos="7314468" algn="l"/>
                <a:tab pos="7771623" algn="l"/>
                <a:tab pos="8228777" algn="l"/>
                <a:tab pos="8685931" algn="l"/>
                <a:tab pos="9143086" algn="l"/>
              </a:tabLst>
            </a:pPr>
            <a:r>
              <a:rPr lang="en-US" altLang="en-US" sz="5999" b="1"/>
              <a:t>Podio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88876" y="1476629"/>
            <a:ext cx="4312675" cy="4434898"/>
          </a:xfrm>
        </p:spPr>
        <p:txBody>
          <a:bodyPr/>
          <a:lstStyle/>
          <a:p>
            <a:pPr marL="0" indent="1588">
              <a:spcAft>
                <a:spcPct val="0"/>
              </a:spcAft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b="1" dirty="0" smtClean="0"/>
          </a:p>
          <a:p>
            <a:pPr marL="285721" indent="-285721">
              <a:spcAft>
                <a:spcPct val="0"/>
              </a:spcAft>
              <a:buClrTx/>
              <a:buFont typeface="Arial" panose="020B0604020202020204" pitchFamily="34" charset="0"/>
              <a:buChar char="•"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b="1" dirty="0" smtClean="0"/>
              <a:t>Website: https://glip.com/</a:t>
            </a:r>
          </a:p>
          <a:p>
            <a:pPr marL="0" indent="1588">
              <a:spcAft>
                <a:spcPct val="0"/>
              </a:spcAft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b="1" dirty="0" smtClean="0"/>
          </a:p>
          <a:p>
            <a:pPr marL="341279" indent="-339691"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b="1" dirty="0" smtClean="0"/>
              <a:t>History: </a:t>
            </a:r>
          </a:p>
          <a:p>
            <a:pPr marL="0" indent="1588">
              <a:spcAft>
                <a:spcPct val="0"/>
              </a:spcAft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b="1" dirty="0" smtClean="0"/>
              <a:t>The Service that was founded in 2009 and acquired by Citrix in 2012</a:t>
            </a:r>
          </a:p>
          <a:p>
            <a:pPr marL="0" indent="1588">
              <a:spcAft>
                <a:spcPct val="0"/>
              </a:spcAft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b="1" dirty="0" smtClean="0"/>
          </a:p>
          <a:p>
            <a:pPr marL="341279" indent="-339691"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b="1" dirty="0" smtClean="0"/>
              <a:t>Mobile support:</a:t>
            </a:r>
          </a:p>
          <a:p>
            <a:pPr marL="741289" lvl="1" indent="-282547">
              <a:spcAft>
                <a:spcPct val="0"/>
              </a:spcAft>
              <a:buClr>
                <a:srgbClr val="DE32DE"/>
              </a:buClr>
              <a:buSzPct val="75000"/>
              <a:buFont typeface="Wingdings" panose="05000000000000000000" pitchFamily="2" charset="2"/>
              <a:buChar char=""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sz="1800" b="1" dirty="0"/>
              <a:t>iOS</a:t>
            </a:r>
          </a:p>
          <a:p>
            <a:pPr marL="741289" lvl="1" indent="-282547">
              <a:spcAft>
                <a:spcPct val="0"/>
              </a:spcAft>
              <a:buClr>
                <a:srgbClr val="DE32DE"/>
              </a:buClr>
              <a:buSzPct val="75000"/>
              <a:buFont typeface="Wingdings" panose="05000000000000000000" pitchFamily="2" charset="2"/>
              <a:buChar char=""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sz="1800" b="1" dirty="0"/>
              <a:t>Android</a:t>
            </a:r>
          </a:p>
          <a:p>
            <a:pPr marL="0" indent="1588">
              <a:spcAft>
                <a:spcPct val="0"/>
              </a:spcAft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b="1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7190439" y="1476629"/>
            <a:ext cx="4312676" cy="4426962"/>
          </a:xfrm>
        </p:spPr>
        <p:txBody>
          <a:bodyPr/>
          <a:lstStyle/>
          <a:p>
            <a:pPr marL="0" indent="1588"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smtClean="0"/>
          </a:p>
          <a:p>
            <a:pPr marL="341279" indent="-339691">
              <a:buClr>
                <a:srgbClr val="DE32DE"/>
              </a:buClr>
              <a:buSzPct val="45000"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smtClean="0"/>
              <a:t>Logo</a:t>
            </a:r>
          </a:p>
        </p:txBody>
      </p:sp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744" y="2727417"/>
            <a:ext cx="5333306" cy="3368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768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>
          <a:xfrm>
            <a:off x="2592051" y="336953"/>
            <a:ext cx="8911065" cy="1152375"/>
          </a:xfrm>
        </p:spPr>
        <p:txBody>
          <a:bodyPr/>
          <a:lstStyle/>
          <a:p>
            <a:pPr algn="ctr">
              <a:tabLst>
                <a:tab pos="0" algn="l"/>
                <a:tab pos="457154" algn="l"/>
                <a:tab pos="914309" algn="l"/>
                <a:tab pos="1371463" algn="l"/>
                <a:tab pos="1828617" algn="l"/>
                <a:tab pos="2285771" algn="l"/>
                <a:tab pos="2742926" algn="l"/>
                <a:tab pos="3200080" algn="l"/>
                <a:tab pos="3657234" algn="l"/>
                <a:tab pos="4114389" algn="l"/>
                <a:tab pos="4571543" algn="l"/>
                <a:tab pos="5028697" algn="l"/>
                <a:tab pos="5485851" algn="l"/>
                <a:tab pos="5943006" algn="l"/>
                <a:tab pos="6400160" algn="l"/>
                <a:tab pos="6857314" algn="l"/>
                <a:tab pos="7314468" algn="l"/>
                <a:tab pos="7771623" algn="l"/>
                <a:tab pos="8228777" algn="l"/>
                <a:tab pos="8685931" algn="l"/>
                <a:tab pos="9143086" algn="l"/>
              </a:tabLst>
            </a:pPr>
            <a:r>
              <a:rPr lang="en-US" altLang="en-US" sz="5999" b="1"/>
              <a:t>Podio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92050" y="1070282"/>
            <a:ext cx="1498405" cy="2828557"/>
          </a:xfrm>
        </p:spPr>
        <p:txBody>
          <a:bodyPr/>
          <a:lstStyle/>
          <a:p>
            <a:pPr marL="0" indent="0">
              <a:spcAft>
                <a:spcPct val="0"/>
              </a:spcAft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</a:pPr>
            <a:endParaRPr lang="en-US" altLang="en-US" b="1" smtClean="0"/>
          </a:p>
          <a:p>
            <a:pPr marL="0" indent="0">
              <a:spcAft>
                <a:spcPct val="0"/>
              </a:spcAft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</a:pPr>
            <a:endParaRPr lang="en-US" altLang="en-US" smtClean="0"/>
          </a:p>
          <a:p>
            <a:pPr marL="0" indent="0">
              <a:spcAft>
                <a:spcPct val="0"/>
              </a:spcAft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</a:pPr>
            <a:endParaRPr lang="en-US" altLang="en-US" smtClean="0"/>
          </a:p>
          <a:p>
            <a:pPr marL="0" indent="0">
              <a:spcAft>
                <a:spcPct val="0"/>
              </a:spcAft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</a:pPr>
            <a:endParaRPr lang="en-US" altLang="en-US" smtClean="0"/>
          </a:p>
          <a:p>
            <a:pPr marL="0" indent="0">
              <a:spcAft>
                <a:spcPct val="0"/>
              </a:spcAft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</a:pPr>
            <a:endParaRPr lang="en-US" altLang="en-US" smtClean="0"/>
          </a:p>
        </p:txBody>
      </p:sp>
      <p:pic>
        <p:nvPicPr>
          <p:cNvPr id="614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4"/>
            <a:ext cx="12192000" cy="6853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553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>
          <a:xfrm>
            <a:off x="2592051" y="624254"/>
            <a:ext cx="8911065" cy="1152375"/>
          </a:xfrm>
        </p:spPr>
        <p:txBody>
          <a:bodyPr/>
          <a:lstStyle/>
          <a:p>
            <a:pPr algn="ctr">
              <a:tabLst>
                <a:tab pos="0" algn="l"/>
                <a:tab pos="457154" algn="l"/>
                <a:tab pos="914309" algn="l"/>
                <a:tab pos="1371463" algn="l"/>
                <a:tab pos="1828617" algn="l"/>
                <a:tab pos="2285771" algn="l"/>
                <a:tab pos="2742926" algn="l"/>
                <a:tab pos="3200080" algn="l"/>
                <a:tab pos="3657234" algn="l"/>
                <a:tab pos="4114389" algn="l"/>
                <a:tab pos="4571543" algn="l"/>
                <a:tab pos="5028697" algn="l"/>
                <a:tab pos="5485851" algn="l"/>
                <a:tab pos="5943006" algn="l"/>
                <a:tab pos="6400160" algn="l"/>
                <a:tab pos="6857314" algn="l"/>
                <a:tab pos="7314468" algn="l"/>
                <a:tab pos="7771623" algn="l"/>
                <a:tab pos="8228777" algn="l"/>
                <a:tab pos="8685931" algn="l"/>
                <a:tab pos="9143086" algn="l"/>
              </a:tabLst>
            </a:pPr>
            <a:r>
              <a:rPr lang="en-US" altLang="en-US" sz="5999" b="1"/>
              <a:t>Podio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88876" y="1476629"/>
            <a:ext cx="4312675" cy="4434898"/>
          </a:xfrm>
        </p:spPr>
        <p:txBody>
          <a:bodyPr/>
          <a:lstStyle/>
          <a:p>
            <a:pPr marL="0" indent="1588">
              <a:spcAft>
                <a:spcPct val="0"/>
              </a:spcAft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b="1" dirty="0" smtClean="0"/>
          </a:p>
          <a:p>
            <a:pPr marL="0" indent="1588">
              <a:spcAft>
                <a:spcPct val="0"/>
              </a:spcAft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b="1" dirty="0" smtClean="0"/>
              <a:t>Some features: </a:t>
            </a:r>
          </a:p>
          <a:p>
            <a:pPr marL="341279" indent="-339691"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dirty="0" smtClean="0"/>
              <a:t>Web and Mobile Device</a:t>
            </a:r>
          </a:p>
          <a:p>
            <a:pPr marL="341279" indent="-339691"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dirty="0" smtClean="0"/>
              <a:t>Social Collaboration</a:t>
            </a:r>
          </a:p>
          <a:p>
            <a:pPr marL="341279" indent="-339691"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dirty="0" err="1" smtClean="0"/>
              <a:t>Intergrated</a:t>
            </a:r>
            <a:r>
              <a:rPr lang="en-US" altLang="en-US" dirty="0" smtClean="0"/>
              <a:t> Chat</a:t>
            </a:r>
          </a:p>
          <a:p>
            <a:pPr marL="341279" indent="-339691"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dirty="0" smtClean="0"/>
              <a:t>Task Management</a:t>
            </a:r>
          </a:p>
          <a:p>
            <a:pPr marL="341279" indent="-339691"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dirty="0" smtClean="0"/>
              <a:t>Project Management</a:t>
            </a:r>
          </a:p>
          <a:p>
            <a:pPr marL="0" indent="1588"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sz="1600" dirty="0"/>
          </a:p>
          <a:p>
            <a:pPr marL="0" indent="1588"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sz="1600" dirty="0"/>
          </a:p>
          <a:p>
            <a:pPr marL="0" indent="1588">
              <a:spcAft>
                <a:spcPct val="0"/>
              </a:spcAft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dirty="0" smtClean="0"/>
          </a:p>
          <a:p>
            <a:pPr marL="0" indent="1588">
              <a:spcAft>
                <a:spcPct val="0"/>
              </a:spcAft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dirty="0" smtClean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630124" y="1476629"/>
            <a:ext cx="4311089" cy="4434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 marL="342900" indent="-342900" algn="l" defTabSz="457200" rtl="0" fontAlgn="base">
              <a:lnSpc>
                <a:spcPct val="112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fontAlgn="base">
              <a:lnSpc>
                <a:spcPct val="112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fontAlgn="base">
              <a:lnSpc>
                <a:spcPct val="112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fontAlgn="base">
              <a:lnSpc>
                <a:spcPct val="112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fontAlgn="base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588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b="1" dirty="0"/>
          </a:p>
          <a:p>
            <a:pPr marL="0" indent="1588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b="1" dirty="0"/>
          </a:p>
          <a:p>
            <a:pPr marL="341279" indent="-33969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dirty="0"/>
              <a:t>Schedule Meetings</a:t>
            </a:r>
          </a:p>
          <a:p>
            <a:pPr marL="341279" indent="-33969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dirty="0"/>
              <a:t>Granular Access</a:t>
            </a:r>
          </a:p>
          <a:p>
            <a:pPr marL="341279" indent="-33969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dirty="0"/>
              <a:t>Grim Connected</a:t>
            </a:r>
          </a:p>
          <a:p>
            <a:pPr marL="341279" indent="-33969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dirty="0"/>
              <a:t>Automatic </a:t>
            </a:r>
            <a:r>
              <a:rPr lang="en-US" altLang="en-US" dirty="0" err="1"/>
              <a:t>Worklows</a:t>
            </a:r>
            <a:endParaRPr lang="en-US" altLang="en-US" dirty="0"/>
          </a:p>
          <a:p>
            <a:pPr marL="341279" indent="-33969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dirty="0" err="1"/>
              <a:t>Unlimitted</a:t>
            </a:r>
            <a:r>
              <a:rPr lang="en-US" altLang="en-US" dirty="0"/>
              <a:t> Hosting</a:t>
            </a:r>
          </a:p>
          <a:p>
            <a:pPr marL="341279" indent="-33969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dirty="0"/>
          </a:p>
          <a:p>
            <a:pPr marL="341279" indent="-33969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85501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45"/>
            <a:ext cx="12190413" cy="6857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95243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/>
          <p:cNvSpPr txBox="1">
            <a:spLocks noChangeArrowheads="1"/>
          </p:cNvSpPr>
          <p:nvPr/>
        </p:nvSpPr>
        <p:spPr bwMode="auto">
          <a:xfrm>
            <a:off x="6028541" y="2668688"/>
            <a:ext cx="180951" cy="52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53993" rIns="89988" bIns="44994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  <a:buClrTx/>
            </a:pPr>
            <a:endParaRPr lang="en-US" altLang="en-US" sz="1000">
              <a:solidFill>
                <a:srgbClr val="FFFFFF"/>
              </a:solidFill>
            </a:endParaRPr>
          </a:p>
          <a:p>
            <a:pPr>
              <a:spcBef>
                <a:spcPts val="1200"/>
              </a:spcBef>
              <a:spcAft>
                <a:spcPts val="1000"/>
              </a:spcAft>
              <a:buClrTx/>
            </a:pPr>
            <a:endParaRPr lang="en-US" altLang="en-US" sz="1000">
              <a:solidFill>
                <a:srgbClr val="FFFFFF"/>
              </a:solidFill>
            </a:endParaRP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45"/>
            <a:ext cx="12190413" cy="6857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75500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45"/>
            <a:ext cx="12190413" cy="6844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59189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45"/>
            <a:ext cx="12190413" cy="6844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4"/>
            <a:ext cx="12192000" cy="6853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8366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>
          <a:xfrm>
            <a:off x="2592051" y="624254"/>
            <a:ext cx="8911065" cy="1152375"/>
          </a:xfrm>
        </p:spPr>
        <p:txBody>
          <a:bodyPr/>
          <a:lstStyle/>
          <a:p>
            <a:pPr algn="ctr">
              <a:tabLst>
                <a:tab pos="0" algn="l"/>
                <a:tab pos="457154" algn="l"/>
                <a:tab pos="914309" algn="l"/>
                <a:tab pos="1371463" algn="l"/>
                <a:tab pos="1828617" algn="l"/>
                <a:tab pos="2285771" algn="l"/>
                <a:tab pos="2742926" algn="l"/>
                <a:tab pos="3200080" algn="l"/>
                <a:tab pos="3657234" algn="l"/>
                <a:tab pos="4114389" algn="l"/>
                <a:tab pos="4571543" algn="l"/>
                <a:tab pos="5028697" algn="l"/>
                <a:tab pos="5485851" algn="l"/>
                <a:tab pos="5943006" algn="l"/>
                <a:tab pos="6400160" algn="l"/>
                <a:tab pos="6857314" algn="l"/>
                <a:tab pos="7314468" algn="l"/>
                <a:tab pos="7771623" algn="l"/>
                <a:tab pos="8228777" algn="l"/>
                <a:tab pos="8685931" algn="l"/>
                <a:tab pos="9143086" algn="l"/>
              </a:tabLst>
            </a:pPr>
            <a:r>
              <a:rPr lang="en-US" altLang="en-US" sz="5999" b="1"/>
              <a:t>Podio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88876" y="1476629"/>
            <a:ext cx="4312675" cy="4434898"/>
          </a:xfrm>
        </p:spPr>
        <p:txBody>
          <a:bodyPr/>
          <a:lstStyle/>
          <a:p>
            <a:pPr marL="0" indent="1588">
              <a:spcAft>
                <a:spcPct val="0"/>
              </a:spcAft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b="1" dirty="0" smtClean="0"/>
          </a:p>
          <a:p>
            <a:pPr marL="0" indent="1588">
              <a:spcAft>
                <a:spcPct val="0"/>
              </a:spcAft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b="1" dirty="0" smtClean="0"/>
              <a:t>Awards:</a:t>
            </a:r>
          </a:p>
          <a:p>
            <a:pPr marL="341279" indent="-339691"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dirty="0" smtClean="0"/>
              <a:t>Editor's choice for “The Best Online Collaboration </a:t>
            </a:r>
            <a:r>
              <a:rPr lang="en-US" altLang="en-US" dirty="0" err="1" smtClean="0"/>
              <a:t>Sofware</a:t>
            </a:r>
            <a:r>
              <a:rPr lang="en-US" altLang="en-US" dirty="0" smtClean="0"/>
              <a:t> of 2016”</a:t>
            </a:r>
          </a:p>
          <a:p>
            <a:pPr marL="341279" indent="-339691"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dirty="0" smtClean="0"/>
              <a:t>The </a:t>
            </a:r>
            <a:r>
              <a:rPr lang="en-US" altLang="en-US" dirty="0" err="1" smtClean="0"/>
              <a:t>Podio</a:t>
            </a:r>
            <a:r>
              <a:rPr lang="en-US" altLang="en-US" dirty="0" smtClean="0"/>
              <a:t> App Market has hundreds of vertical solutions from 14 industries and 23 functional groups for you to choose from</a:t>
            </a:r>
          </a:p>
          <a:p>
            <a:pPr marL="0" indent="3175">
              <a:spcAft>
                <a:spcPct val="0"/>
              </a:spcAft>
              <a:buClrTx/>
              <a:buSzPct val="45000"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dirty="0" smtClean="0"/>
          </a:p>
          <a:p>
            <a:pPr marL="0" indent="1588"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sz="1600" dirty="0"/>
          </a:p>
          <a:p>
            <a:pPr marL="0" indent="1588"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sz="1600" dirty="0"/>
          </a:p>
          <a:p>
            <a:pPr marL="0" indent="1588">
              <a:spcAft>
                <a:spcPct val="0"/>
              </a:spcAft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dirty="0" smtClean="0"/>
          </a:p>
          <a:p>
            <a:pPr marL="0" indent="1588">
              <a:spcAft>
                <a:spcPct val="0"/>
              </a:spcAft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7169805" y="1371868"/>
            <a:ext cx="4312675" cy="4426962"/>
          </a:xfrm>
        </p:spPr>
        <p:txBody>
          <a:bodyPr/>
          <a:lstStyle/>
          <a:p>
            <a:pPr marL="0" indent="0"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dirty="0" smtClean="0"/>
          </a:p>
          <a:p>
            <a:pPr marL="0" indent="0"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dirty="0" smtClean="0"/>
              <a:t>Group B comment:</a:t>
            </a:r>
          </a:p>
          <a:p>
            <a:pPr marL="341279" indent="-339691"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dirty="0" err="1" smtClean="0"/>
              <a:t>Podio</a:t>
            </a:r>
            <a:r>
              <a:rPr lang="en-US" altLang="en-US" dirty="0" smtClean="0"/>
              <a:t> is a general project management service, with rich features and many management type:  SCRUM management, workflow management, event management. </a:t>
            </a:r>
          </a:p>
          <a:p>
            <a:pPr marL="0" indent="0"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dirty="0" smtClean="0"/>
          </a:p>
          <a:p>
            <a:pPr marL="0" indent="0"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dirty="0" smtClean="0"/>
          </a:p>
          <a:p>
            <a:pPr marL="0" indent="0">
              <a:buClrTx/>
              <a:buNone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88506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60624081"/>
              </p:ext>
            </p:extLst>
          </p:nvPr>
        </p:nvGraphicFramePr>
        <p:xfrm>
          <a:off x="0" y="-2"/>
          <a:ext cx="12192000" cy="685800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685109">
                  <a:extLst>
                    <a:ext uri="{9D8B030D-6E8A-4147-A177-3AD203B41FA5}">
                      <a16:colId xmlns:a16="http://schemas.microsoft.com/office/drawing/2014/main" val="2797736509"/>
                    </a:ext>
                  </a:extLst>
                </a:gridCol>
                <a:gridCol w="2521131">
                  <a:extLst>
                    <a:ext uri="{9D8B030D-6E8A-4147-A177-3AD203B41FA5}">
                      <a16:colId xmlns:a16="http://schemas.microsoft.com/office/drawing/2014/main" val="2880781569"/>
                    </a:ext>
                  </a:extLst>
                </a:gridCol>
                <a:gridCol w="2714007">
                  <a:extLst>
                    <a:ext uri="{9D8B030D-6E8A-4147-A177-3AD203B41FA5}">
                      <a16:colId xmlns:a16="http://schemas.microsoft.com/office/drawing/2014/main" val="2387253604"/>
                    </a:ext>
                  </a:extLst>
                </a:gridCol>
                <a:gridCol w="2680953">
                  <a:extLst>
                    <a:ext uri="{9D8B030D-6E8A-4147-A177-3AD203B41FA5}">
                      <a16:colId xmlns:a16="http://schemas.microsoft.com/office/drawing/2014/main" val="3680460606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316237316"/>
                    </a:ext>
                  </a:extLst>
                </a:gridCol>
              </a:tblGrid>
              <a:tr h="11445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 smtClean="0"/>
                        <a:t>Wrike</a:t>
                      </a:r>
                      <a:endParaRPr lang="en-US" sz="4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Taiga</a:t>
                      </a:r>
                      <a:endParaRPr lang="en-US" sz="4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Asana</a:t>
                      </a:r>
                      <a:endParaRPr lang="en-US" sz="4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 smtClean="0"/>
                        <a:t>Podio</a:t>
                      </a:r>
                      <a:endParaRPr lang="en-US" sz="4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477023"/>
                  </a:ext>
                </a:extLst>
              </a:tr>
              <a:tr h="1297024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Price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+ Pay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+ Pay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+ Pay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+ Pay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5306"/>
                  </a:ext>
                </a:extLst>
              </a:tr>
              <a:tr h="122624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Mobile app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Android, iOS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Android, iOS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Android, iOS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Android, iOS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32528"/>
                  </a:ext>
                </a:extLst>
              </a:tr>
              <a:tr h="3190169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Traits – Some Features</a:t>
                      </a:r>
                    </a:p>
                    <a:p>
                      <a:endParaRPr lang="en-US" b="1" dirty="0" smtClean="0">
                        <a:solidFill>
                          <a:schemeClr val="tx2"/>
                        </a:solidFill>
                      </a:endParaRPr>
                    </a:p>
                    <a:p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General</a:t>
                      </a:r>
                      <a:r>
                        <a:rPr lang="en-US" baseline="0" dirty="0" smtClean="0"/>
                        <a:t> Purpose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aseline="0" dirty="0" smtClean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Gantt chart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Kanban board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Strong Agile/Scrum Support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Gantt chart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Kanban board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Integration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General</a:t>
                      </a:r>
                      <a:r>
                        <a:rPr lang="en-US" baseline="0" dirty="0" smtClean="0"/>
                        <a:t> Purpose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Support many type</a:t>
                      </a:r>
                      <a:r>
                        <a:rPr lang="en-US" baseline="0" dirty="0" smtClean="0"/>
                        <a:t> of teams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Gantt chart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Kanban board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Integration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General</a:t>
                      </a:r>
                      <a:r>
                        <a:rPr lang="en-US" baseline="0" dirty="0" smtClean="0"/>
                        <a:t> Purpose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Gantt chart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Kanban board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Integration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957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9370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0"/>
            <a:ext cx="8915399" cy="1532709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Brief talk about the seminar topic (</a:t>
            </a:r>
            <a:r>
              <a:rPr lang="en-US" b="1" dirty="0" err="1" smtClean="0"/>
              <a:t>cont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1384663"/>
            <a:ext cx="8915399" cy="5303520"/>
          </a:xfrm>
        </p:spPr>
        <p:txBody>
          <a:bodyPr>
            <a:normAutofit fontScale="85000" lnSpcReduction="20000"/>
          </a:bodyPr>
          <a:lstStyle/>
          <a:p>
            <a:r>
              <a:rPr lang="en-US" sz="2300" dirty="0" smtClean="0"/>
              <a:t>_ Our team is going to present about these 10 online tools/services: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 smtClean="0"/>
              <a:t>Project Management: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100" b="1" dirty="0" err="1" smtClean="0">
                <a:solidFill>
                  <a:srgbClr val="00B050"/>
                </a:solidFill>
              </a:rPr>
              <a:t>Wrike</a:t>
            </a:r>
            <a:r>
              <a:rPr lang="en-US" sz="2100" b="1" dirty="0">
                <a:solidFill>
                  <a:srgbClr val="00B050"/>
                </a:solidFill>
              </a:rPr>
              <a:t> </a:t>
            </a:r>
            <a:r>
              <a:rPr lang="en-US" sz="2100" b="1" dirty="0" smtClean="0">
                <a:solidFill>
                  <a:srgbClr val="00B050"/>
                </a:solidFill>
              </a:rPr>
              <a:t>(this one will have more details)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100" dirty="0" smtClean="0"/>
              <a:t>Taiga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100" dirty="0" smtClean="0"/>
              <a:t>Asana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100" dirty="0" err="1" smtClean="0"/>
              <a:t>Podio</a:t>
            </a:r>
            <a:endParaRPr lang="en-US" sz="21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 smtClean="0"/>
              <a:t>Task Management: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100" b="1" dirty="0" smtClean="0">
                <a:solidFill>
                  <a:srgbClr val="0070C0"/>
                </a:solidFill>
              </a:rPr>
              <a:t>Trello </a:t>
            </a:r>
            <a:r>
              <a:rPr lang="en-US" sz="2100" b="1" dirty="0">
                <a:solidFill>
                  <a:srgbClr val="0070C0"/>
                </a:solidFill>
              </a:rPr>
              <a:t>(this one will </a:t>
            </a:r>
            <a:r>
              <a:rPr lang="en-US" sz="2100" b="1" dirty="0" smtClean="0">
                <a:solidFill>
                  <a:srgbClr val="0070C0"/>
                </a:solidFill>
              </a:rPr>
              <a:t>have </a:t>
            </a:r>
            <a:r>
              <a:rPr lang="en-US" sz="2100" b="1" dirty="0">
                <a:solidFill>
                  <a:srgbClr val="0070C0"/>
                </a:solidFill>
              </a:rPr>
              <a:t>more details</a:t>
            </a:r>
            <a:r>
              <a:rPr lang="en-US" sz="2100" b="1" dirty="0" smtClean="0">
                <a:solidFill>
                  <a:srgbClr val="0070C0"/>
                </a:solidFill>
              </a:rPr>
              <a:t>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100" dirty="0" smtClean="0"/>
              <a:t>Quire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100" dirty="0" err="1" smtClean="0"/>
              <a:t>Meistertask</a:t>
            </a:r>
            <a:endParaRPr lang="en-US" sz="21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b="1" dirty="0" smtClean="0"/>
              <a:t>Team Communication: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100" b="1" dirty="0" smtClean="0">
                <a:solidFill>
                  <a:srgbClr val="FFC000"/>
                </a:solidFill>
              </a:rPr>
              <a:t>Slack </a:t>
            </a:r>
            <a:r>
              <a:rPr lang="en-US" sz="2100" b="1" dirty="0">
                <a:solidFill>
                  <a:srgbClr val="FFC000"/>
                </a:solidFill>
              </a:rPr>
              <a:t>(this one will </a:t>
            </a:r>
            <a:r>
              <a:rPr lang="en-US" sz="2100" b="1" dirty="0" smtClean="0">
                <a:solidFill>
                  <a:srgbClr val="FFC000"/>
                </a:solidFill>
              </a:rPr>
              <a:t>have </a:t>
            </a:r>
            <a:r>
              <a:rPr lang="en-US" sz="2100" b="1" dirty="0">
                <a:solidFill>
                  <a:srgbClr val="FFC000"/>
                </a:solidFill>
              </a:rPr>
              <a:t>more details</a:t>
            </a:r>
            <a:r>
              <a:rPr lang="en-US" sz="2100" b="1" dirty="0" smtClean="0">
                <a:solidFill>
                  <a:srgbClr val="FFC000"/>
                </a:solidFill>
              </a:rPr>
              <a:t>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100" dirty="0" smtClean="0"/>
              <a:t>Skype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100" dirty="0" err="1" smtClean="0"/>
              <a:t>Glip</a:t>
            </a:r>
            <a:endParaRPr lang="en-US" sz="2100" dirty="0" smtClean="0"/>
          </a:p>
        </p:txBody>
      </p:sp>
    </p:spTree>
    <p:extLst>
      <p:ext uri="{BB962C8B-B14F-4D97-AF65-F5344CB8AC3E}">
        <p14:creationId xmlns:p14="http://schemas.microsoft.com/office/powerpoint/2010/main" val="10177518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2" y="2142307"/>
            <a:ext cx="8915399" cy="2207623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Task Management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663440"/>
            <a:ext cx="8915399" cy="124022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_ The online Task Management services help the team to create and organize the tasks, assign the member to each tasks, set the duration of the task,…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004714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0070C0"/>
                </a:solidFill>
              </a:rPr>
              <a:t>Trello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476103"/>
            <a:ext cx="4313864" cy="4435119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dirty="0"/>
              <a:t>Website: </a:t>
            </a:r>
            <a:r>
              <a:rPr lang="en-US" u="sng" dirty="0">
                <a:hlinkClick r:id="rId2"/>
              </a:rPr>
              <a:t>https://trello.com/</a:t>
            </a:r>
            <a:r>
              <a:rPr lang="en-US" dirty="0"/>
              <a:t> </a:t>
            </a:r>
          </a:p>
          <a:p>
            <a:r>
              <a:rPr lang="en-US" dirty="0"/>
              <a:t>History: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Made by </a:t>
            </a:r>
            <a:r>
              <a:rPr lang="vi-VN" sz="1800" dirty="0">
                <a:solidFill>
                  <a:schemeClr val="tx1"/>
                </a:solidFill>
              </a:rPr>
              <a:t>Fog Creek Software</a:t>
            </a:r>
            <a:r>
              <a:rPr lang="en-US" sz="1800" dirty="0">
                <a:solidFill>
                  <a:schemeClr val="tx1"/>
                </a:solidFill>
              </a:rPr>
              <a:t> in 2011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Acquired by </a:t>
            </a:r>
            <a:r>
              <a:rPr lang="en-US" sz="1800" dirty="0" err="1">
                <a:solidFill>
                  <a:schemeClr val="tx1"/>
                </a:solidFill>
              </a:rPr>
              <a:t>Atlassian</a:t>
            </a:r>
            <a:r>
              <a:rPr lang="en-US" sz="1800" dirty="0">
                <a:solidFill>
                  <a:schemeClr val="tx1"/>
                </a:solidFill>
              </a:rPr>
              <a:t> in 01/2017</a:t>
            </a:r>
          </a:p>
          <a:p>
            <a:r>
              <a:rPr lang="en-US" dirty="0" smtClean="0"/>
              <a:t>Mobile Support: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/>
              <a:t>Android</a:t>
            </a:r>
            <a:r>
              <a:rPr lang="en-US" sz="1800" dirty="0"/>
              <a:t>, iOS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476103"/>
            <a:ext cx="4313864" cy="442774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Logo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40" y="3102621"/>
            <a:ext cx="4195371" cy="1174704"/>
          </a:xfrm>
          <a:prstGeom prst="rect">
            <a:avLst/>
          </a:prstGeom>
          <a:effectLst>
            <a:outerShdw blurRad="76200" dir="18900000" sy="23000" kx="-1200000" algn="bl" rotWithShape="0">
              <a:schemeClr val="tx1">
                <a:lumMod val="65000"/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3606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48" b="98577" l="2458" r="97373">
                        <a14:foregroundMark x1="3390" y1="7829" x2="31271" y2="6940"/>
                        <a14:foregroundMark x1="16017" y1="43950" x2="17373" y2="49822"/>
                        <a14:foregroundMark x1="16186" y1="49288" x2="16186" y2="49288"/>
                        <a14:foregroundMark x1="18051" y1="45552" x2="18305" y2="46975"/>
                        <a14:foregroundMark x1="18983" y1="46441" x2="18983" y2="46441"/>
                        <a14:foregroundMark x1="15763" y1="46975" x2="15763" y2="46975"/>
                        <a14:foregroundMark x1="16695" y1="49466" x2="16695" y2="49466"/>
                        <a14:foregroundMark x1="14068" y1="43416" x2="13898" y2="56050"/>
                        <a14:foregroundMark x1="13898" y1="56050" x2="22458" y2="55338"/>
                        <a14:foregroundMark x1="22288" y1="55160" x2="20678" y2="40214"/>
                        <a14:foregroundMark x1="20678" y1="40214" x2="13898" y2="40569"/>
                        <a14:foregroundMark x1="14068" y1="42883" x2="13644" y2="46085"/>
                        <a14:foregroundMark x1="19153" y1="50712" x2="19153" y2="50712"/>
                        <a14:foregroundMark x1="18220" y1="51423" x2="18220" y2="51423"/>
                        <a14:foregroundMark x1="18220" y1="50000" x2="18220" y2="50000"/>
                        <a14:foregroundMark x1="15932" y1="51246" x2="15932" y2="51246"/>
                        <a14:foregroundMark x1="12881" y1="13879" x2="14576" y2="24555"/>
                        <a14:foregroundMark x1="14576" y1="24555" x2="22966" y2="20996"/>
                        <a14:foregroundMark x1="22966" y1="20996" x2="21780" y2="14769"/>
                        <a14:foregroundMark x1="21780" y1="14769" x2="12034" y2="13167"/>
                        <a14:foregroundMark x1="14746" y1="18149" x2="14746" y2="18149"/>
                        <a14:foregroundMark x1="16356" y1="19573" x2="16356" y2="19573"/>
                        <a14:foregroundMark x1="59407" y1="99110" x2="59407" y2="99110"/>
                        <a14:foregroundMark x1="43814" y1="59964" x2="43814" y2="59964"/>
                        <a14:foregroundMark x1="35085" y1="7295" x2="35763" y2="91459"/>
                        <a14:foregroundMark x1="35763" y1="91459" x2="63644" y2="91815"/>
                        <a14:foregroundMark x1="64068" y1="92171" x2="63814" y2="6940"/>
                        <a14:foregroundMark x1="63814" y1="6940" x2="35000" y2="5872"/>
                        <a14:foregroundMark x1="36864" y1="21530" x2="60763" y2="75089"/>
                        <a14:foregroundMark x1="44153" y1="46797" x2="44153" y2="46797"/>
                        <a14:foregroundMark x1="43136" y1="79537" x2="43136" y2="79537"/>
                        <a14:foregroundMark x1="38559" y1="73132" x2="39407" y2="85943"/>
                        <a14:foregroundMark x1="39915" y1="85943" x2="61017" y2="85587"/>
                        <a14:foregroundMark x1="61271" y1="86121" x2="59661" y2="73132"/>
                        <a14:foregroundMark x1="59661" y1="73132" x2="37627" y2="72420"/>
                        <a14:foregroundMark x1="11780" y1="73132" x2="10847" y2="86121"/>
                        <a14:foregroundMark x1="11017" y1="86121" x2="25254" y2="83452"/>
                        <a14:foregroundMark x1="25254" y1="83452" x2="24153" y2="76157"/>
                        <a14:foregroundMark x1="24322" y1="76690" x2="12203" y2="76157"/>
                        <a14:foregroundMark x1="52881" y1="30961" x2="40169" y2="41993"/>
                        <a14:foregroundMark x1="40169" y1="41993" x2="42966" y2="58007"/>
                        <a14:foregroundMark x1="43136" y1="58007" x2="58305" y2="48932"/>
                        <a14:foregroundMark x1="58305" y1="48932" x2="55932" y2="35231"/>
                        <a14:foregroundMark x1="55932" y1="34164" x2="42034" y2="35053"/>
                        <a14:foregroundMark x1="46186" y1="35053" x2="46186" y2="35053"/>
                        <a14:foregroundMark x1="46356" y1="36299" x2="46356" y2="36299"/>
                        <a14:foregroundMark x1="38814" y1="13167" x2="38051" y2="24021"/>
                        <a14:foregroundMark x1="38729" y1="22598" x2="61271" y2="19929"/>
                        <a14:foregroundMark x1="61949" y1="21530" x2="38559" y2="16192"/>
                        <a14:foregroundMark x1="39153" y1="13879" x2="55932" y2="15125"/>
                        <a14:foregroundMark x1="71017" y1="13879" x2="68983" y2="10320"/>
                        <a14:foregroundMark x1="67797" y1="7295" x2="67797" y2="7295"/>
                        <a14:foregroundMark x1="67797" y1="7473" x2="96017" y2="7473"/>
                        <a14:foregroundMark x1="96017" y1="7473" x2="96186" y2="90391"/>
                        <a14:foregroundMark x1="96186" y1="90391" x2="68220" y2="91281"/>
                        <a14:foregroundMark x1="68220" y1="91281" x2="67881" y2="7473"/>
                        <a14:foregroundMark x1="69407" y1="15302" x2="70847" y2="82562"/>
                        <a14:foregroundMark x1="70847" y1="81495" x2="93136" y2="79537"/>
                        <a14:foregroundMark x1="93136" y1="79537" x2="91949" y2="18683"/>
                        <a14:foregroundMark x1="91949" y1="18683" x2="69661" y2="17082"/>
                        <a14:foregroundMark x1="71525" y1="25445" x2="73898" y2="69751"/>
                        <a14:foregroundMark x1="73898" y1="69395" x2="89831" y2="69929"/>
                        <a14:foregroundMark x1="89915" y1="69929" x2="88729" y2="27402"/>
                        <a14:foregroundMark x1="88559" y1="27758" x2="71356" y2="24377"/>
                        <a14:foregroundMark x1="73644" y1="46975" x2="89153" y2="43416"/>
                        <a14:foregroundMark x1="89237" y1="43416" x2="89237" y2="53203"/>
                        <a14:foregroundMark x1="89237" y1="53203" x2="76356" y2="47509"/>
                        <a14:foregroundMark x1="84322" y1="43594" x2="85254" y2="51423"/>
                        <a14:foregroundMark x1="85000" y1="47509" x2="85000" y2="47509"/>
                        <a14:foregroundMark x1="45763" y1="48754" x2="43390" y2="47331"/>
                        <a14:foregroundMark x1="43220" y1="47865" x2="43644" y2="53381"/>
                        <a14:foregroundMark x1="44576" y1="53203" x2="46695" y2="52669"/>
                        <a14:foregroundMark x1="46610" y1="50890" x2="45763" y2="41637"/>
                        <a14:foregroundMark x1="45763" y1="41637" x2="42203" y2="44840"/>
                        <a14:foregroundMark x1="49492" y1="41993" x2="51102" y2="51246"/>
                        <a14:foregroundMark x1="51102" y1="51246" x2="57627" y2="51957"/>
                        <a14:foregroundMark x1="57542" y1="51779" x2="56186" y2="44128"/>
                        <a14:foregroundMark x1="56186" y1="44128" x2="49746" y2="42883"/>
                        <a14:foregroundMark x1="53136" y1="44128" x2="53220" y2="51423"/>
                        <a14:foregroundMark x1="53220" y1="51423" x2="56186" y2="50000"/>
                        <a14:foregroundMark x1="56186" y1="50000" x2="56695" y2="39502"/>
                        <a14:foregroundMark x1="56695" y1="39680" x2="52881" y2="42171"/>
                        <a14:foregroundMark x1="52881" y1="54626" x2="53814" y2="58541"/>
                        <a14:foregroundMark x1="53559" y1="52669" x2="58051" y2="53737"/>
                        <a14:foregroundMark x1="56864" y1="53737" x2="57288" y2="41459"/>
                        <a14:foregroundMark x1="56356" y1="41637" x2="52203" y2="47331"/>
                        <a14:foregroundMark x1="54492" y1="44840" x2="55254" y2="46441"/>
                        <a14:foregroundMark x1="51102" y1="78292" x2="42881" y2="78292"/>
                        <a14:foregroundMark x1="43814" y1="80071" x2="43814" y2="82562"/>
                        <a14:foregroundMark x1="43898" y1="82206" x2="50678" y2="79004"/>
                        <a14:foregroundMark x1="22881" y1="82028" x2="11610" y2="809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3540" y="2219209"/>
            <a:ext cx="8791199" cy="418699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592924" y="624110"/>
            <a:ext cx="8911687" cy="11524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dirty="0" smtClean="0">
                <a:solidFill>
                  <a:srgbClr val="0070C0"/>
                </a:solidFill>
              </a:rPr>
              <a:t>Trello</a:t>
            </a:r>
            <a:endParaRPr lang="en-US" sz="6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2958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92924" y="624110"/>
            <a:ext cx="8911687" cy="11524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Trello</a:t>
            </a:r>
            <a:endParaRPr lang="en-US" sz="6000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718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err="1" smtClean="0">
                <a:solidFill>
                  <a:srgbClr val="0070C0"/>
                </a:solidFill>
              </a:rPr>
              <a:t>Trello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476103"/>
            <a:ext cx="4313864" cy="44351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Some features: </a:t>
            </a:r>
          </a:p>
          <a:p>
            <a:r>
              <a:rPr lang="en-US" dirty="0"/>
              <a:t>Task management</a:t>
            </a:r>
          </a:p>
          <a:p>
            <a:r>
              <a:rPr lang="en-US" dirty="0"/>
              <a:t>Task planning</a:t>
            </a:r>
          </a:p>
          <a:p>
            <a:r>
              <a:rPr lang="en-US" dirty="0"/>
              <a:t>Task scheduling</a:t>
            </a:r>
          </a:p>
          <a:p>
            <a:r>
              <a:rPr lang="en-US" dirty="0"/>
              <a:t>Task </a:t>
            </a:r>
            <a:r>
              <a:rPr lang="en-US" dirty="0" smtClean="0"/>
              <a:t>tracking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476103"/>
            <a:ext cx="4313864" cy="442774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Project tracking</a:t>
            </a:r>
          </a:p>
          <a:p>
            <a:r>
              <a:rPr lang="en-US" dirty="0"/>
              <a:t>Time tracking by project</a:t>
            </a:r>
          </a:p>
          <a:p>
            <a:r>
              <a:rPr lang="en-US" dirty="0"/>
              <a:t>Third party integration</a:t>
            </a:r>
          </a:p>
          <a:p>
            <a:r>
              <a:rPr lang="en-US" dirty="0"/>
              <a:t>Collaboration tools</a:t>
            </a:r>
          </a:p>
          <a:p>
            <a:r>
              <a:rPr lang="en-US" dirty="0"/>
              <a:t>Attach photos, drawings, sketches &amp; </a:t>
            </a:r>
            <a:r>
              <a:rPr lang="en-US" dirty="0" smtClean="0"/>
              <a:t>mockups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087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92924" y="624110"/>
            <a:ext cx="8911687" cy="11524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Trello</a:t>
            </a:r>
            <a:endParaRPr lang="en-US" sz="60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726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err="1" smtClean="0">
                <a:solidFill>
                  <a:srgbClr val="0070C0"/>
                </a:solidFill>
              </a:rPr>
              <a:t>Trello</a:t>
            </a:r>
            <a:endParaRPr lang="en-US" sz="6000" b="1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414" y="1980016"/>
            <a:ext cx="9460705" cy="40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335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err="1" smtClean="0">
                <a:solidFill>
                  <a:srgbClr val="0070C0"/>
                </a:solidFill>
              </a:rPr>
              <a:t>Trello</a:t>
            </a:r>
            <a:endParaRPr lang="en-US" sz="60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476103"/>
            <a:ext cx="4313864" cy="44351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Awards</a:t>
            </a:r>
          </a:p>
          <a:p>
            <a:r>
              <a:rPr lang="en-US" dirty="0" smtClean="0"/>
              <a:t>In </a:t>
            </a:r>
            <a:r>
              <a:rPr lang="en-US" dirty="0"/>
              <a:t>July 2012, the site surpassed 500,000 </a:t>
            </a:r>
            <a:r>
              <a:rPr lang="en-US" dirty="0" smtClean="0"/>
              <a:t>users. </a:t>
            </a:r>
          </a:p>
          <a:p>
            <a:r>
              <a:rPr lang="en-US" dirty="0" smtClean="0"/>
              <a:t>In </a:t>
            </a:r>
            <a:r>
              <a:rPr lang="en-US" dirty="0"/>
              <a:t>December 2012 more than </a:t>
            </a:r>
            <a:r>
              <a:rPr lang="en-US" dirty="0" smtClean="0"/>
              <a:t>1,000,000.</a:t>
            </a:r>
          </a:p>
          <a:p>
            <a:r>
              <a:rPr lang="en-US" dirty="0" smtClean="0"/>
              <a:t>As of </a:t>
            </a:r>
            <a:r>
              <a:rPr lang="en-US" dirty="0"/>
              <a:t>October 14, 2015, it had 10 million users</a:t>
            </a:r>
            <a:r>
              <a:rPr lang="en-US" dirty="0" smtClean="0"/>
              <a:t>.</a:t>
            </a:r>
          </a:p>
          <a:p>
            <a:r>
              <a:rPr lang="en-US" dirty="0"/>
              <a:t>On January 9, 2017, </a:t>
            </a:r>
            <a:r>
              <a:rPr lang="en-US" dirty="0" err="1"/>
              <a:t>Atlassian</a:t>
            </a:r>
            <a:r>
              <a:rPr lang="en-US" dirty="0"/>
              <a:t> announced its intent to acquire Trello for $425 million. The transaction was made with $360M in cash, while the remaining $65M was made with shares and options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476103"/>
            <a:ext cx="4313864" cy="4427741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Group B comment:</a:t>
            </a:r>
            <a:endParaRPr lang="en-US" dirty="0"/>
          </a:p>
          <a:p>
            <a:r>
              <a:rPr lang="en-US" dirty="0" smtClean="0"/>
              <a:t>Trello is one of the best (probably the best) Kanban board supported-tool. Simple, easy to use, extraordinary performance, excellence UI/UX.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402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>
          <a:xfrm>
            <a:off x="2517775" y="585788"/>
            <a:ext cx="8912225" cy="1152525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6000" b="1" smtClean="0"/>
              <a:t>Quire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89213" y="1476375"/>
            <a:ext cx="4313237" cy="4435475"/>
          </a:xfrm>
        </p:spPr>
        <p:txBody>
          <a:bodyPr/>
          <a:lstStyle/>
          <a:p>
            <a:pPr marL="0" indent="1588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endParaRPr lang="en-US" altLang="en-US" dirty="0" smtClean="0"/>
          </a:p>
          <a:p>
            <a:pPr indent="-341313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lang="en-US" altLang="en-US" b="1" dirty="0" smtClean="0"/>
              <a:t>Website</a:t>
            </a:r>
            <a:r>
              <a:rPr lang="en-US" altLang="en-US" dirty="0" smtClean="0"/>
              <a:t>: </a:t>
            </a:r>
          </a:p>
          <a:p>
            <a:pPr eaLnBrk="1" hangingPunct="1">
              <a:defRPr/>
            </a:pPr>
            <a:r>
              <a:rPr lang="en-US" dirty="0" smtClean="0"/>
              <a:t>www.quire.io</a:t>
            </a:r>
          </a:p>
          <a:p>
            <a:pPr eaLnBrk="1" hangingPunct="1">
              <a:defRPr/>
            </a:pPr>
            <a:endParaRPr lang="en-US" dirty="0" smtClean="0"/>
          </a:p>
          <a:p>
            <a:pPr indent="-341313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lang="en-US" altLang="en-US" b="1" dirty="0" smtClean="0"/>
              <a:t>History</a:t>
            </a:r>
            <a:r>
              <a:rPr lang="en-US" altLang="en-US" dirty="0" smtClean="0"/>
              <a:t>: </a:t>
            </a:r>
          </a:p>
          <a:p>
            <a:pPr eaLnBrk="1" hangingPunct="1">
              <a:defRPr/>
            </a:pPr>
            <a:r>
              <a:rPr lang="en-US" dirty="0" smtClean="0"/>
              <a:t>Founded by </a:t>
            </a:r>
            <a:r>
              <a:rPr lang="en-US" dirty="0" err="1" smtClean="0"/>
              <a:t>Potix</a:t>
            </a:r>
            <a:endParaRPr lang="en-US" dirty="0" smtClean="0"/>
          </a:p>
          <a:p>
            <a:pPr eaLnBrk="1" hangingPunct="1">
              <a:defRPr/>
            </a:pPr>
            <a:endParaRPr lang="en-US" altLang="en-US" dirty="0" smtClean="0"/>
          </a:p>
          <a:p>
            <a:pPr indent="-341313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lang="en-US" altLang="en-US" dirty="0" smtClean="0"/>
              <a:t>Mobile support:</a:t>
            </a:r>
          </a:p>
          <a:p>
            <a:pPr lvl="1" indent="-284163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DE32DE"/>
              </a:buClr>
              <a:buSzPct val="75000"/>
              <a:buFont typeface="Wingdings" panose="05000000000000000000" pitchFamily="2" charset="2"/>
              <a:buChar char="ü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lang="en-US" altLang="en-US" sz="1800" dirty="0" smtClean="0"/>
              <a:t>iOS</a:t>
            </a:r>
          </a:p>
          <a:p>
            <a:pPr marL="0" indent="1588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endParaRPr lang="en-US" altLang="en-US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7191375" y="1476375"/>
            <a:ext cx="4313238" cy="4427538"/>
          </a:xfrm>
        </p:spPr>
        <p:txBody>
          <a:bodyPr/>
          <a:lstStyle/>
          <a:p>
            <a:pPr marL="0" indent="1588" eaLnBrk="1" hangingPunct="1">
              <a:spcBef>
                <a:spcPts val="1000"/>
              </a:spcBef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endParaRPr lang="en-US" altLang="en-US" smtClean="0"/>
          </a:p>
          <a:p>
            <a:pPr indent="-341313" eaLnBrk="1" hangingPunct="1">
              <a:spcBef>
                <a:spcPts val="1000"/>
              </a:spcBef>
              <a:buClr>
                <a:srgbClr val="DE32DE"/>
              </a:buClr>
              <a:buSzPct val="45000"/>
              <a:buFont typeface="Wingdings 3" panose="05040102010807070707" pitchFamily="18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lang="en-US" altLang="en-US" smtClean="0"/>
              <a:t>Logo</a:t>
            </a:r>
          </a:p>
        </p:txBody>
      </p:sp>
      <p:pic>
        <p:nvPicPr>
          <p:cNvPr id="410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888" y="2628900"/>
            <a:ext cx="4294187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53089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 noGrp="1" noChangeArrowheads="1"/>
          </p:cNvSpPr>
          <p:nvPr>
            <p:ph type="title"/>
          </p:nvPr>
        </p:nvSpPr>
        <p:spPr>
          <a:xfrm>
            <a:off x="2592388" y="336550"/>
            <a:ext cx="8912225" cy="1152525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6000" b="1" smtClean="0"/>
              <a:t>Quire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92388" y="1069975"/>
            <a:ext cx="1498600" cy="2828925"/>
          </a:xfrm>
        </p:spPr>
        <p:txBody>
          <a:bodyPr/>
          <a:lstStyle/>
          <a:p>
            <a:pPr marL="0" indent="0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tabLst>
                <a:tab pos="723900" algn="l"/>
                <a:tab pos="1447800" algn="l"/>
              </a:tabLst>
            </a:pPr>
            <a:endParaRPr lang="en-US" altLang="en-US" b="1" smtClean="0"/>
          </a:p>
          <a:p>
            <a:pPr marL="0" indent="0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tabLst>
                <a:tab pos="723900" algn="l"/>
                <a:tab pos="1447800" algn="l"/>
              </a:tabLst>
            </a:pPr>
            <a:endParaRPr lang="en-US" altLang="en-US" smtClean="0"/>
          </a:p>
          <a:p>
            <a:pPr marL="0" indent="0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tabLst>
                <a:tab pos="723900" algn="l"/>
                <a:tab pos="1447800" algn="l"/>
              </a:tabLst>
            </a:pPr>
            <a:endParaRPr lang="en-US" altLang="en-US" smtClean="0"/>
          </a:p>
          <a:p>
            <a:pPr marL="0" indent="0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tabLst>
                <a:tab pos="723900" algn="l"/>
                <a:tab pos="1447800" algn="l"/>
              </a:tabLst>
            </a:pPr>
            <a:endParaRPr lang="en-US" altLang="en-US" smtClean="0"/>
          </a:p>
          <a:p>
            <a:pPr marL="0" indent="0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tabLst>
                <a:tab pos="723900" algn="l"/>
                <a:tab pos="1447800" algn="l"/>
              </a:tabLst>
            </a:pPr>
            <a:endParaRPr lang="en-US" altLang="en-US" smtClean="0"/>
          </a:p>
        </p:txBody>
      </p:sp>
      <p:pic>
        <p:nvPicPr>
          <p:cNvPr id="61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725" y="2655888"/>
            <a:ext cx="5329238" cy="209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9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9806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8583" y="322218"/>
            <a:ext cx="8915399" cy="1872343"/>
          </a:xfrm>
        </p:spPr>
        <p:txBody>
          <a:bodyPr/>
          <a:lstStyle/>
          <a:p>
            <a:r>
              <a:rPr lang="en-US" dirty="0" smtClean="0"/>
              <a:t>KANBAN BOARD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3927" y="1897956"/>
            <a:ext cx="4869679" cy="3232024"/>
          </a:xfrm>
        </p:spPr>
        <p:txBody>
          <a:bodyPr>
            <a:normAutofit/>
          </a:bodyPr>
          <a:lstStyle/>
          <a:p>
            <a:r>
              <a:rPr lang="en-US" sz="2400" dirty="0"/>
              <a:t>Kanban (</a:t>
            </a:r>
            <a:r>
              <a:rPr lang="en-US" sz="2400" dirty="0" err="1"/>
              <a:t>看板</a:t>
            </a:r>
            <a:r>
              <a:rPr lang="en-US" sz="2400" dirty="0"/>
              <a:t>) in Japanese, 看 (</a:t>
            </a:r>
            <a:r>
              <a:rPr lang="en-US" sz="2400" dirty="0" err="1"/>
              <a:t>kan</a:t>
            </a:r>
            <a:r>
              <a:rPr lang="en-US" sz="2400" dirty="0"/>
              <a:t>) can mean to look closely at, take care of, or keep watch. 板 (ban, or </a:t>
            </a:r>
            <a:r>
              <a:rPr lang="en-US" sz="2400" dirty="0" err="1"/>
              <a:t>ita</a:t>
            </a:r>
            <a:r>
              <a:rPr lang="en-US" sz="2400" dirty="0"/>
              <a:t> by itself) means a board. Therefore, Kanban roughly translated should be something like "a board to look at".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046911" y="2677886"/>
            <a:ext cx="4869679" cy="3232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7187587" y="2677886"/>
            <a:ext cx="4869679" cy="3232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p:pic>
        <p:nvPicPr>
          <p:cNvPr id="1036" name="Picture 12" descr="https://upload.wikimedia.org/wikipedia/commons/d/d3/Simple-kanban-board-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330" y="2677886"/>
            <a:ext cx="5674936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6272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>
          <a:xfrm>
            <a:off x="2592388" y="623888"/>
            <a:ext cx="8912225" cy="1152525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6000" b="1" smtClean="0"/>
              <a:t>Quire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89213" y="1476375"/>
            <a:ext cx="4313237" cy="4435475"/>
          </a:xfrm>
        </p:spPr>
        <p:txBody>
          <a:bodyPr/>
          <a:lstStyle/>
          <a:p>
            <a:pPr marL="0" indent="1588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endParaRPr lang="en-US" altLang="en-US" b="1" dirty="0" smtClean="0"/>
          </a:p>
          <a:p>
            <a:pPr marL="0" indent="1588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lang="en-US" altLang="en-US" b="1" dirty="0" smtClean="0"/>
              <a:t>Some features: </a:t>
            </a:r>
          </a:p>
          <a:p>
            <a:pPr indent="-341313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lang="en-US" altLang="en-US" dirty="0" smtClean="0"/>
              <a:t>Collaboration</a:t>
            </a:r>
          </a:p>
          <a:p>
            <a:pPr indent="-341313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lang="en-US" altLang="en-US" dirty="0" smtClean="0"/>
              <a:t>File Sharing</a:t>
            </a:r>
          </a:p>
          <a:p>
            <a:pPr indent="-341313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lang="en-US" altLang="en-US" dirty="0" smtClean="0"/>
              <a:t>Idea Management</a:t>
            </a:r>
          </a:p>
          <a:p>
            <a:pPr indent="-341313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lang="en-US" altLang="en-US" dirty="0" smtClean="0"/>
              <a:t>Issue Management</a:t>
            </a:r>
          </a:p>
          <a:p>
            <a:pPr indent="-341313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endParaRPr lang="en-US" altLang="en-US" dirty="0" smtClean="0"/>
          </a:p>
          <a:p>
            <a:pPr marL="0" indent="1588" eaLnBrk="1" hangingPunct="1">
              <a:lnSpc>
                <a:spcPct val="100000"/>
              </a:lnSpc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endParaRPr lang="en-US" altLang="en-US" sz="1600" dirty="0" smtClean="0"/>
          </a:p>
          <a:p>
            <a:pPr marL="0" indent="1588" eaLnBrk="1" hangingPunct="1">
              <a:lnSpc>
                <a:spcPct val="100000"/>
              </a:lnSpc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endParaRPr lang="en-US" altLang="en-US" sz="1600" dirty="0" smtClean="0"/>
          </a:p>
          <a:p>
            <a:pPr marL="0" indent="1588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endParaRPr lang="en-US" altLang="en-US" dirty="0" smtClean="0"/>
          </a:p>
          <a:p>
            <a:pPr marL="0" indent="1588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endParaRPr lang="en-US" altLang="en-US" dirty="0" smtClean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629400" y="1905000"/>
            <a:ext cx="4313238" cy="443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42900" algn="l" defTabSz="457200" rtl="0" fontAlgn="base">
              <a:lnSpc>
                <a:spcPct val="112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fontAlgn="base">
              <a:lnSpc>
                <a:spcPct val="112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fontAlgn="base">
              <a:lnSpc>
                <a:spcPct val="112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fontAlgn="base">
              <a:lnSpc>
                <a:spcPct val="112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fontAlgn="base">
              <a:lnSpc>
                <a:spcPct val="112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1588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endParaRPr lang="en-US" altLang="en-US" b="1" dirty="0" smtClean="0"/>
          </a:p>
          <a:p>
            <a:pPr indent="-341313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lang="en-US" altLang="en-US" dirty="0" smtClean="0"/>
              <a:t>Project Planning</a:t>
            </a:r>
          </a:p>
          <a:p>
            <a:pPr indent="-341313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lang="en-US" altLang="en-US" dirty="0" smtClean="0"/>
              <a:t>Task Management</a:t>
            </a:r>
          </a:p>
          <a:p>
            <a:pPr indent="-341313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lang="en-US" altLang="en-US" dirty="0" smtClean="0"/>
              <a:t>Resource Management</a:t>
            </a:r>
          </a:p>
          <a:p>
            <a:pPr indent="-341313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r>
              <a:rPr lang="en-US" altLang="en-US" dirty="0" smtClean="0"/>
              <a:t>Percent-Complete Tracking</a:t>
            </a:r>
          </a:p>
          <a:p>
            <a:pPr indent="-341313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endParaRPr lang="en-US" altLang="en-US" dirty="0" smtClean="0"/>
          </a:p>
          <a:p>
            <a:pPr marL="0" indent="1588" eaLnBrk="1" hangingPunct="1">
              <a:lnSpc>
                <a:spcPct val="100000"/>
              </a:lnSpc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endParaRPr lang="en-US" altLang="en-US" sz="1600" dirty="0" smtClean="0"/>
          </a:p>
          <a:p>
            <a:pPr marL="0" indent="1588" eaLnBrk="1" hangingPunct="1">
              <a:lnSpc>
                <a:spcPct val="100000"/>
              </a:lnSpc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endParaRPr lang="en-US" altLang="en-US" sz="1600" dirty="0" smtClean="0"/>
          </a:p>
          <a:p>
            <a:pPr marL="0" indent="1588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endParaRPr lang="en-US" altLang="en-US" dirty="0" smtClean="0"/>
          </a:p>
          <a:p>
            <a:pPr marL="0" indent="1588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13756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/>
          <p:cNvSpPr txBox="1">
            <a:spLocks noChangeArrowheads="1"/>
          </p:cNvSpPr>
          <p:nvPr/>
        </p:nvSpPr>
        <p:spPr bwMode="auto">
          <a:xfrm>
            <a:off x="6029325" y="2668588"/>
            <a:ext cx="18097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3820" rIns="90000" bIns="45000"/>
          <a:lstStyle/>
          <a:p>
            <a:pPr eaLnBrk="1">
              <a:lnSpc>
                <a:spcPct val="93000"/>
              </a:lnSpc>
              <a:spcBef>
                <a:spcPts val="120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1000">
              <a:solidFill>
                <a:srgbClr val="FFFFFF"/>
              </a:solidFill>
            </a:endParaRPr>
          </a:p>
          <a:p>
            <a:pPr eaLnBrk="1">
              <a:lnSpc>
                <a:spcPct val="93000"/>
              </a:lnSpc>
              <a:spcBef>
                <a:spcPts val="1200"/>
              </a:spcBef>
              <a:spcAft>
                <a:spcPts val="100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 sz="1000">
              <a:solidFill>
                <a:srgbClr val="FFFFFF"/>
              </a:solidFill>
            </a:endParaRP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6212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76644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19194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44607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Grp="1" noChangeArrowheads="1"/>
          </p:cNvSpPr>
          <p:nvPr>
            <p:ph type="title"/>
          </p:nvPr>
        </p:nvSpPr>
        <p:spPr>
          <a:xfrm>
            <a:off x="2592388" y="623888"/>
            <a:ext cx="8910637" cy="1152525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buClrTx/>
              <a:tabLst>
                <a:tab pos="0" algn="l"/>
                <a:tab pos="457154" algn="l"/>
                <a:tab pos="914309" algn="l"/>
                <a:tab pos="1371463" algn="l"/>
                <a:tab pos="1828617" algn="l"/>
                <a:tab pos="2285771" algn="l"/>
                <a:tab pos="2742926" algn="l"/>
                <a:tab pos="3200080" algn="l"/>
                <a:tab pos="3657234" algn="l"/>
                <a:tab pos="4114389" algn="l"/>
                <a:tab pos="4571543" algn="l"/>
                <a:tab pos="5028697" algn="l"/>
                <a:tab pos="5485851" algn="l"/>
                <a:tab pos="5943006" algn="l"/>
                <a:tab pos="6400160" algn="l"/>
                <a:tab pos="6857314" algn="l"/>
                <a:tab pos="7314468" algn="l"/>
                <a:tab pos="7771623" algn="l"/>
                <a:tab pos="8228777" algn="l"/>
                <a:tab pos="8685931" algn="l"/>
                <a:tab pos="9143086" algn="l"/>
              </a:tabLst>
              <a:defRPr/>
            </a:pPr>
            <a:r>
              <a:rPr lang="en-US" altLang="en-US" sz="5999" b="1" dirty="0" smtClean="0"/>
              <a:t>Quire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2589213" y="1476375"/>
            <a:ext cx="4311650" cy="4435475"/>
          </a:xfrm>
        </p:spPr>
        <p:txBody>
          <a:bodyPr/>
          <a:lstStyle/>
          <a:p>
            <a:pPr marL="0" indent="1588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tabLst>
                <a:tab pos="0" algn="l"/>
                <a:tab pos="111125" algn="l"/>
                <a:tab pos="568325" algn="l"/>
                <a:tab pos="1025525" algn="l"/>
                <a:tab pos="1482725" algn="l"/>
                <a:tab pos="1939925" algn="l"/>
                <a:tab pos="2397125" algn="l"/>
                <a:tab pos="2854325" algn="l"/>
                <a:tab pos="3311525" algn="l"/>
                <a:tab pos="3768725" algn="l"/>
                <a:tab pos="4225925" algn="l"/>
                <a:tab pos="4683125" algn="l"/>
                <a:tab pos="5140325" algn="l"/>
                <a:tab pos="5597525" algn="l"/>
                <a:tab pos="6054725" algn="l"/>
                <a:tab pos="6511925" algn="l"/>
                <a:tab pos="6969125" algn="l"/>
                <a:tab pos="7426325" algn="l"/>
                <a:tab pos="7883525" algn="l"/>
                <a:tab pos="8340725" algn="l"/>
                <a:tab pos="8797925" algn="l"/>
              </a:tabLst>
            </a:pPr>
            <a:endParaRPr lang="en-US" altLang="en-US" b="1" smtClean="0"/>
          </a:p>
          <a:p>
            <a:pPr marL="0" indent="1588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tabLst>
                <a:tab pos="0" algn="l"/>
                <a:tab pos="111125" algn="l"/>
                <a:tab pos="568325" algn="l"/>
                <a:tab pos="1025525" algn="l"/>
                <a:tab pos="1482725" algn="l"/>
                <a:tab pos="1939925" algn="l"/>
                <a:tab pos="2397125" algn="l"/>
                <a:tab pos="2854325" algn="l"/>
                <a:tab pos="3311525" algn="l"/>
                <a:tab pos="3768725" algn="l"/>
                <a:tab pos="4225925" algn="l"/>
                <a:tab pos="4683125" algn="l"/>
                <a:tab pos="5140325" algn="l"/>
                <a:tab pos="5597525" algn="l"/>
                <a:tab pos="6054725" algn="l"/>
                <a:tab pos="6511925" algn="l"/>
                <a:tab pos="6969125" algn="l"/>
                <a:tab pos="7426325" algn="l"/>
                <a:tab pos="7883525" algn="l"/>
                <a:tab pos="8340725" algn="l"/>
                <a:tab pos="8797925" algn="l"/>
              </a:tabLst>
            </a:pPr>
            <a:r>
              <a:rPr lang="en-US" altLang="en-US" b="1" smtClean="0"/>
              <a:t>Awards:</a:t>
            </a:r>
          </a:p>
          <a:p>
            <a:pPr marL="0" indent="1588" eaLnBrk="1" hangingPunct="1">
              <a:lnSpc>
                <a:spcPct val="100000"/>
              </a:lnSpc>
              <a:buClrTx/>
              <a:tabLst>
                <a:tab pos="0" algn="l"/>
                <a:tab pos="111125" algn="l"/>
                <a:tab pos="568325" algn="l"/>
                <a:tab pos="1025525" algn="l"/>
                <a:tab pos="1482725" algn="l"/>
                <a:tab pos="1939925" algn="l"/>
                <a:tab pos="2397125" algn="l"/>
                <a:tab pos="2854325" algn="l"/>
                <a:tab pos="3311525" algn="l"/>
                <a:tab pos="3768725" algn="l"/>
                <a:tab pos="4225925" algn="l"/>
                <a:tab pos="4683125" algn="l"/>
                <a:tab pos="5140325" algn="l"/>
                <a:tab pos="5597525" algn="l"/>
                <a:tab pos="6054725" algn="l"/>
                <a:tab pos="6511925" algn="l"/>
                <a:tab pos="6969125" algn="l"/>
                <a:tab pos="7426325" algn="l"/>
                <a:tab pos="7883525" algn="l"/>
                <a:tab pos="8340725" algn="l"/>
                <a:tab pos="8797925" algn="l"/>
              </a:tabLst>
            </a:pPr>
            <a:endParaRPr lang="en-US" altLang="en-US" sz="1600" smtClean="0"/>
          </a:p>
          <a:p>
            <a:pPr marL="0" indent="1588" eaLnBrk="1" hangingPunct="1">
              <a:lnSpc>
                <a:spcPct val="100000"/>
              </a:lnSpc>
              <a:buClrTx/>
              <a:tabLst>
                <a:tab pos="0" algn="l"/>
                <a:tab pos="111125" algn="l"/>
                <a:tab pos="568325" algn="l"/>
                <a:tab pos="1025525" algn="l"/>
                <a:tab pos="1482725" algn="l"/>
                <a:tab pos="1939925" algn="l"/>
                <a:tab pos="2397125" algn="l"/>
                <a:tab pos="2854325" algn="l"/>
                <a:tab pos="3311525" algn="l"/>
                <a:tab pos="3768725" algn="l"/>
                <a:tab pos="4225925" algn="l"/>
                <a:tab pos="4683125" algn="l"/>
                <a:tab pos="5140325" algn="l"/>
                <a:tab pos="5597525" algn="l"/>
                <a:tab pos="6054725" algn="l"/>
                <a:tab pos="6511925" algn="l"/>
                <a:tab pos="6969125" algn="l"/>
                <a:tab pos="7426325" algn="l"/>
                <a:tab pos="7883525" algn="l"/>
                <a:tab pos="8340725" algn="l"/>
                <a:tab pos="8797925" algn="l"/>
              </a:tabLst>
            </a:pPr>
            <a:endParaRPr lang="en-US" altLang="en-US" sz="1600" smtClean="0"/>
          </a:p>
          <a:p>
            <a:pPr marL="0" indent="1588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tabLst>
                <a:tab pos="0" algn="l"/>
                <a:tab pos="111125" algn="l"/>
                <a:tab pos="568325" algn="l"/>
                <a:tab pos="1025525" algn="l"/>
                <a:tab pos="1482725" algn="l"/>
                <a:tab pos="1939925" algn="l"/>
                <a:tab pos="2397125" algn="l"/>
                <a:tab pos="2854325" algn="l"/>
                <a:tab pos="3311525" algn="l"/>
                <a:tab pos="3768725" algn="l"/>
                <a:tab pos="4225925" algn="l"/>
                <a:tab pos="4683125" algn="l"/>
                <a:tab pos="5140325" algn="l"/>
                <a:tab pos="5597525" algn="l"/>
                <a:tab pos="6054725" algn="l"/>
                <a:tab pos="6511925" algn="l"/>
                <a:tab pos="6969125" algn="l"/>
                <a:tab pos="7426325" algn="l"/>
                <a:tab pos="7883525" algn="l"/>
                <a:tab pos="8340725" algn="l"/>
                <a:tab pos="8797925" algn="l"/>
              </a:tabLst>
            </a:pPr>
            <a:endParaRPr lang="en-US" altLang="en-US" smtClean="0"/>
          </a:p>
          <a:p>
            <a:pPr marL="0" indent="1588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tabLst>
                <a:tab pos="0" algn="l"/>
                <a:tab pos="111125" algn="l"/>
                <a:tab pos="568325" algn="l"/>
                <a:tab pos="1025525" algn="l"/>
                <a:tab pos="1482725" algn="l"/>
                <a:tab pos="1939925" algn="l"/>
                <a:tab pos="2397125" algn="l"/>
                <a:tab pos="2854325" algn="l"/>
                <a:tab pos="3311525" algn="l"/>
                <a:tab pos="3768725" algn="l"/>
                <a:tab pos="4225925" algn="l"/>
                <a:tab pos="4683125" algn="l"/>
                <a:tab pos="5140325" algn="l"/>
                <a:tab pos="5597525" algn="l"/>
                <a:tab pos="6054725" algn="l"/>
                <a:tab pos="6511925" algn="l"/>
                <a:tab pos="6969125" algn="l"/>
                <a:tab pos="7426325" algn="l"/>
                <a:tab pos="7883525" algn="l"/>
                <a:tab pos="8340725" algn="l"/>
                <a:tab pos="8797925" algn="l"/>
              </a:tabLst>
            </a:pPr>
            <a:endParaRPr lang="en-US" altLang="en-US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7169150" y="1371600"/>
            <a:ext cx="4313238" cy="4427538"/>
          </a:xfrm>
        </p:spPr>
        <p:txBody>
          <a:bodyPr/>
          <a:lstStyle/>
          <a:p>
            <a:pPr marL="0" indent="0" eaLnBrk="1" hangingPunct="1">
              <a:spcBef>
                <a:spcPts val="1000"/>
              </a:spcBef>
              <a:buClrTx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dirty="0" smtClean="0"/>
          </a:p>
          <a:p>
            <a:pPr marL="0" indent="0" eaLnBrk="1" hangingPunct="1">
              <a:spcBef>
                <a:spcPts val="1000"/>
              </a:spcBef>
              <a:buClrTx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dirty="0" smtClean="0"/>
              <a:t>Group B comment:</a:t>
            </a:r>
          </a:p>
          <a:p>
            <a:pPr marL="341279" indent="-339691" eaLnBrk="1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DE32DE"/>
              </a:buClr>
              <a:buSzPct val="45000"/>
              <a:buFont typeface="Wingdings 3" panose="05040102010807070707" pitchFamily="18" charset="2"/>
              <a:buChar char=""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r>
              <a:rPr lang="en-US" altLang="en-US" dirty="0" smtClean="0"/>
              <a:t>Quire is a new, yet promising task management service. </a:t>
            </a:r>
          </a:p>
          <a:p>
            <a:pPr marL="0" indent="0" eaLnBrk="1" hangingPunct="1">
              <a:spcBef>
                <a:spcPts val="1000"/>
              </a:spcBef>
              <a:buClrTx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dirty="0" smtClean="0"/>
          </a:p>
          <a:p>
            <a:pPr marL="0" indent="0" eaLnBrk="1" hangingPunct="1">
              <a:spcBef>
                <a:spcPts val="1000"/>
              </a:spcBef>
              <a:buClrTx/>
              <a:tabLst>
                <a:tab pos="0" algn="l"/>
                <a:tab pos="112702" algn="l"/>
                <a:tab pos="569856" algn="l"/>
                <a:tab pos="1027010" algn="l"/>
                <a:tab pos="1484165" algn="l"/>
                <a:tab pos="1941319" algn="l"/>
                <a:tab pos="2398473" algn="l"/>
                <a:tab pos="2855627" algn="l"/>
                <a:tab pos="3312782" algn="l"/>
                <a:tab pos="3769936" algn="l"/>
                <a:tab pos="4227090" algn="l"/>
                <a:tab pos="4684245" algn="l"/>
                <a:tab pos="5141399" algn="l"/>
                <a:tab pos="5598553" algn="l"/>
                <a:tab pos="6055707" algn="l"/>
                <a:tab pos="6512862" algn="l"/>
                <a:tab pos="6970016" algn="l"/>
                <a:tab pos="7427170" algn="l"/>
                <a:tab pos="7884324" algn="l"/>
                <a:tab pos="8341479" algn="l"/>
                <a:tab pos="8798633" algn="l"/>
              </a:tabLst>
              <a:defRPr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25378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err="1" smtClean="0">
                <a:solidFill>
                  <a:schemeClr val="tx1"/>
                </a:solidFill>
              </a:rPr>
              <a:t>Meistertask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476103"/>
            <a:ext cx="4313864" cy="4435119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 smtClean="0"/>
              <a:t>Website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https://www.meistertask.com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History</a:t>
            </a:r>
            <a:r>
              <a:rPr lang="en-US" dirty="0" smtClean="0"/>
              <a:t>: Establish in 2015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Mobile support: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/>
              <a:t>Android and iOS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476103"/>
            <a:ext cx="4313864" cy="442774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Logo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190747" y="2297791"/>
            <a:ext cx="3539791" cy="154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669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335999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err="1" smtClean="0">
                <a:solidFill>
                  <a:srgbClr val="00B050"/>
                </a:solidFill>
              </a:rPr>
              <a:t>Meistertask</a:t>
            </a:r>
            <a:endParaRPr lang="en-US" sz="60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2924" y="1069700"/>
            <a:ext cx="1499462" cy="2828388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303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err="1" smtClean="0">
                <a:solidFill>
                  <a:schemeClr val="tx1"/>
                </a:solidFill>
              </a:rPr>
              <a:t>Meistertask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476103"/>
            <a:ext cx="4313864" cy="4435119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Some features: </a:t>
            </a:r>
          </a:p>
          <a:p>
            <a:r>
              <a:rPr lang="en-US" dirty="0" smtClean="0"/>
              <a:t>Task management</a:t>
            </a:r>
          </a:p>
          <a:p>
            <a:r>
              <a:rPr lang="en-US" dirty="0" smtClean="0"/>
              <a:t>Operating based on Smart, Agile &amp; Visual</a:t>
            </a:r>
          </a:p>
          <a:p>
            <a:r>
              <a:rPr lang="en-US" dirty="0" smtClean="0"/>
              <a:t>Support mind map </a:t>
            </a:r>
          </a:p>
          <a:p>
            <a:r>
              <a:rPr lang="en-US" dirty="0" smtClean="0"/>
              <a:t>Support Multiple Communication</a:t>
            </a:r>
          </a:p>
          <a:p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476103"/>
            <a:ext cx="4313864" cy="4427741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Personal Dashboard</a:t>
            </a:r>
          </a:p>
          <a:p>
            <a:r>
              <a:rPr lang="en-US" dirty="0" smtClean="0"/>
              <a:t>Unlimited invitation members for project</a:t>
            </a:r>
          </a:p>
          <a:p>
            <a:r>
              <a:rPr lang="en-US" dirty="0" smtClean="0"/>
              <a:t>Tracking member’s progress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8217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550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https://all-venturelabdoovat.netdna-ssl.com/wp-content/uploads/2014/09/Kanban-board-exam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1496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566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055895" y="546434"/>
            <a:ext cx="4510589" cy="590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01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781" y="3165809"/>
            <a:ext cx="8963025" cy="12001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52449" y="1041205"/>
            <a:ext cx="8911687" cy="11524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dirty="0" err="1" smtClean="0">
                <a:solidFill>
                  <a:schemeClr val="tx1"/>
                </a:solidFill>
              </a:rPr>
              <a:t>Meistertask</a:t>
            </a:r>
            <a:endParaRPr lang="en-US" sz="6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339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err="1" smtClean="0">
                <a:solidFill>
                  <a:schemeClr val="tx1"/>
                </a:solidFill>
              </a:rPr>
              <a:t>Meistertask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476103"/>
            <a:ext cx="4313864" cy="4435119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Awards:</a:t>
            </a:r>
          </a:p>
          <a:p>
            <a:r>
              <a:rPr lang="en-US" dirty="0" smtClean="0"/>
              <a:t>Best app 2015 – App store</a:t>
            </a:r>
          </a:p>
          <a:p>
            <a:r>
              <a:rPr lang="en-US" dirty="0" smtClean="0"/>
              <a:t>Best app 2015 – Google play</a:t>
            </a:r>
          </a:p>
          <a:p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476103"/>
            <a:ext cx="4313864" cy="4427741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Group B comment:</a:t>
            </a:r>
            <a:endParaRPr lang="en-US" dirty="0"/>
          </a:p>
          <a:p>
            <a:r>
              <a:rPr lang="en-US" dirty="0" err="1" smtClean="0"/>
              <a:t>Meistertask</a:t>
            </a:r>
            <a:r>
              <a:rPr lang="en-US" dirty="0" smtClean="0"/>
              <a:t> is growing rapidly. Support for Kanban board, real-time chat and Mind Manager. </a:t>
            </a:r>
          </a:p>
        </p:txBody>
      </p:sp>
    </p:spTree>
    <p:extLst>
      <p:ext uri="{BB962C8B-B14F-4D97-AF65-F5344CB8AC3E}">
        <p14:creationId xmlns:p14="http://schemas.microsoft.com/office/powerpoint/2010/main" val="20025495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30606864"/>
              </p:ext>
            </p:extLst>
          </p:nvPr>
        </p:nvGraphicFramePr>
        <p:xfrm>
          <a:off x="0" y="-2"/>
          <a:ext cx="12192000" cy="685800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39821">
                  <a:extLst>
                    <a:ext uri="{9D8B030D-6E8A-4147-A177-3AD203B41FA5}">
                      <a16:colId xmlns:a16="http://schemas.microsoft.com/office/drawing/2014/main" val="2797736509"/>
                    </a:ext>
                  </a:extLst>
                </a:gridCol>
                <a:gridCol w="3201436">
                  <a:extLst>
                    <a:ext uri="{9D8B030D-6E8A-4147-A177-3AD203B41FA5}">
                      <a16:colId xmlns:a16="http://schemas.microsoft.com/office/drawing/2014/main" val="2880781569"/>
                    </a:ext>
                  </a:extLst>
                </a:gridCol>
                <a:gridCol w="3446358">
                  <a:extLst>
                    <a:ext uri="{9D8B030D-6E8A-4147-A177-3AD203B41FA5}">
                      <a16:colId xmlns:a16="http://schemas.microsoft.com/office/drawing/2014/main" val="2387253604"/>
                    </a:ext>
                  </a:extLst>
                </a:gridCol>
                <a:gridCol w="3404385">
                  <a:extLst>
                    <a:ext uri="{9D8B030D-6E8A-4147-A177-3AD203B41FA5}">
                      <a16:colId xmlns:a16="http://schemas.microsoft.com/office/drawing/2014/main" val="3680460606"/>
                    </a:ext>
                  </a:extLst>
                </a:gridCol>
              </a:tblGrid>
              <a:tr h="11445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Trello</a:t>
                      </a:r>
                      <a:endParaRPr lang="en-US" sz="4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Quire</a:t>
                      </a:r>
                      <a:endParaRPr lang="en-US" sz="4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 smtClean="0">
                          <a:solidFill>
                            <a:schemeClr val="lt1"/>
                          </a:solidFill>
                        </a:rPr>
                        <a:t>Meistertask</a:t>
                      </a:r>
                      <a:endParaRPr lang="en-US" sz="4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477023"/>
                  </a:ext>
                </a:extLst>
              </a:tr>
              <a:tr h="1297024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Price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+ Pay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+ Pay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+ Pay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5306"/>
                  </a:ext>
                </a:extLst>
              </a:tr>
              <a:tr h="122624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Mobile app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Android, iOS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iOS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Android, iOS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32528"/>
                  </a:ext>
                </a:extLst>
              </a:tr>
              <a:tr h="3190169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Traits – Some Features</a:t>
                      </a:r>
                    </a:p>
                    <a:p>
                      <a:endParaRPr lang="en-US" b="1" dirty="0" smtClean="0">
                        <a:solidFill>
                          <a:schemeClr val="tx2"/>
                        </a:solidFill>
                      </a:endParaRPr>
                    </a:p>
                    <a:p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Kanban board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Integration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Simple &amp; excellent performance, popular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Kanban board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Integration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New &amp; Promising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Kanban board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Integration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Mind Manager Collaboration (</a:t>
                      </a:r>
                      <a:r>
                        <a:rPr lang="en-US" baseline="0" dirty="0" err="1" smtClean="0"/>
                        <a:t>MindMeister</a:t>
                      </a:r>
                      <a:r>
                        <a:rPr lang="en-US" baseline="0" dirty="0" smtClean="0"/>
                        <a:t>) integrated</a:t>
                      </a:r>
                      <a:endParaRPr lang="en-US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957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37915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2" y="2142307"/>
            <a:ext cx="8915399" cy="2207623"/>
          </a:xfrm>
        </p:spPr>
        <p:txBody>
          <a:bodyPr/>
          <a:lstStyle/>
          <a:p>
            <a:r>
              <a:rPr lang="en-US" b="1" dirty="0" smtClean="0">
                <a:solidFill>
                  <a:srgbClr val="FFC000"/>
                </a:solidFill>
              </a:rPr>
              <a:t>Team Communication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663440"/>
            <a:ext cx="8915399" cy="124022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_ The online Project Management services help the team to stay in touch, communicate with each others,…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613007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FFC000"/>
                </a:solidFill>
              </a:rPr>
              <a:t>Slack</a:t>
            </a:r>
            <a:endParaRPr lang="en-US" sz="6000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476103"/>
            <a:ext cx="4313864" cy="4435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 smtClean="0"/>
              <a:t>Website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www.slack.com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History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dirty="0"/>
              <a:t>Slack is a cloud-based set of team collaboration tools and services, founded by Stewart Butterfield. The name is an acronym for "Searchable Log of All Conversation and Knowledge</a:t>
            </a:r>
            <a:r>
              <a:rPr lang="en-US" dirty="0" smtClean="0"/>
              <a:t>".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Mobile support: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iOS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Android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476103"/>
            <a:ext cx="4313864" cy="442774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Logo</a:t>
            </a:r>
            <a:endParaRPr lang="en-US" dirty="0"/>
          </a:p>
        </p:txBody>
      </p:sp>
      <p:pic>
        <p:nvPicPr>
          <p:cNvPr id="1026" name="Picture 2" descr="https://stratejos.ai/img/logos/slack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76" y="1972491"/>
            <a:ext cx="5082632" cy="269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586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FFC000"/>
                </a:solidFill>
              </a:rPr>
              <a:t>Slack</a:t>
            </a:r>
            <a:endParaRPr lang="en-US" sz="6000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476103"/>
            <a:ext cx="4313864" cy="44351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 smtClean="0"/>
              <a:t>Website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www.slack.com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History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dirty="0"/>
              <a:t>Slack is a cloud-based set of team collaboration tools and services, founded by Stewart Butterfield. The name is an acronym for "Searchable Log of All Conversation and Knowledge</a:t>
            </a:r>
            <a:r>
              <a:rPr lang="en-US" dirty="0" smtClean="0"/>
              <a:t>".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Mobile support: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iOS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Android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476103"/>
            <a:ext cx="4313864" cy="442774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Logo</a:t>
            </a:r>
            <a:endParaRPr lang="en-US" dirty="0"/>
          </a:p>
        </p:txBody>
      </p:sp>
      <p:pic>
        <p:nvPicPr>
          <p:cNvPr id="1026" name="Picture 2" descr="https://stratejos.ai/img/logos/slack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076" y="1972491"/>
            <a:ext cx="5082632" cy="269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844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FFC000"/>
                </a:solidFill>
              </a:rPr>
              <a:t>Slack</a:t>
            </a:r>
            <a:endParaRPr lang="en-US" sz="6000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1" y="1476103"/>
            <a:ext cx="4699863" cy="44351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Some features:</a:t>
            </a:r>
          </a:p>
          <a:p>
            <a:r>
              <a:rPr lang="en-US" dirty="0" smtClean="0"/>
              <a:t>Team chat</a:t>
            </a:r>
          </a:p>
          <a:p>
            <a:r>
              <a:rPr lang="en-US" dirty="0" smtClean="0"/>
              <a:t>Video and voice chat</a:t>
            </a:r>
          </a:p>
          <a:p>
            <a:r>
              <a:rPr lang="en-US" dirty="0" smtClean="0"/>
              <a:t>Upload file </a:t>
            </a:r>
          </a:p>
          <a:p>
            <a:r>
              <a:rPr lang="en-US" dirty="0" smtClean="0"/>
              <a:t>Code-snippet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/>
          </p:nvPr>
        </p:nvSpPr>
        <p:spPr>
          <a:xfrm>
            <a:off x="6451462" y="1476102"/>
            <a:ext cx="4699863" cy="44351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Direct message</a:t>
            </a:r>
          </a:p>
          <a:p>
            <a:r>
              <a:rPr lang="en-US" dirty="0" smtClean="0"/>
              <a:t>Assistant bot</a:t>
            </a:r>
          </a:p>
          <a:p>
            <a:r>
              <a:rPr lang="en-US" dirty="0"/>
              <a:t>App directory (integration)</a:t>
            </a:r>
          </a:p>
          <a:p>
            <a:r>
              <a:rPr lang="en-US" dirty="0"/>
              <a:t>Searching for text, files,…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546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724565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FFC000"/>
                </a:solidFill>
              </a:rPr>
              <a:t>Slack</a:t>
            </a:r>
            <a:endParaRPr lang="en-US" sz="6000" b="1" dirty="0">
              <a:solidFill>
                <a:srgbClr val="FFC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003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2" y="2142307"/>
            <a:ext cx="8915399" cy="2207623"/>
          </a:xfrm>
        </p:spPr>
        <p:txBody>
          <a:bodyPr/>
          <a:lstStyle/>
          <a:p>
            <a:r>
              <a:rPr lang="en-US" b="1" dirty="0" smtClean="0">
                <a:solidFill>
                  <a:srgbClr val="00B050"/>
                </a:solidFill>
              </a:rPr>
              <a:t>Project Management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663440"/>
            <a:ext cx="8915399" cy="124022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_ The online Project Management services help the teams to create and organize the project, monitor the project process, assign members to the projects,…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13739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724565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FFC000"/>
                </a:solidFill>
              </a:rPr>
              <a:t>Slack</a:t>
            </a:r>
            <a:endParaRPr lang="en-US" sz="6000" b="1" dirty="0">
              <a:solidFill>
                <a:srgbClr val="FFC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0942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724565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FFC000"/>
                </a:solidFill>
              </a:rPr>
              <a:t>Slack</a:t>
            </a:r>
            <a:endParaRPr lang="en-US" sz="6000" b="1" dirty="0">
              <a:solidFill>
                <a:srgbClr val="FFC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116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724565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FFC000"/>
                </a:solidFill>
              </a:rPr>
              <a:t>Slack</a:t>
            </a:r>
            <a:endParaRPr lang="en-US" sz="6000" b="1" dirty="0">
              <a:solidFill>
                <a:srgbClr val="FFC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423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724565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FFC000"/>
                </a:solidFill>
              </a:rPr>
              <a:t>Slack</a:t>
            </a:r>
            <a:endParaRPr lang="en-US" sz="6000" b="1" dirty="0">
              <a:solidFill>
                <a:srgbClr val="FFC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510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FFC000"/>
                </a:solidFill>
              </a:rPr>
              <a:t>Slack</a:t>
            </a:r>
            <a:endParaRPr lang="en-US" sz="6000" b="1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476103"/>
            <a:ext cx="4313864" cy="4435119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Awards:</a:t>
            </a:r>
          </a:p>
          <a:p>
            <a:pPr lvl="0"/>
            <a:r>
              <a:rPr lang="en-US" dirty="0"/>
              <a:t>The Financial Times wrote in March 2015 that Slack was the first business technology to have crossed from business into personal use since Microsoft Office and the </a:t>
            </a:r>
            <a:r>
              <a:rPr lang="en-US" dirty="0" smtClean="0"/>
              <a:t>BlackBerry.</a:t>
            </a:r>
          </a:p>
          <a:p>
            <a:pPr lvl="0"/>
            <a:r>
              <a:rPr lang="en-US" dirty="0"/>
              <a:t>Slack was recognized as the best startup of the year at the 10th </a:t>
            </a:r>
            <a:r>
              <a:rPr lang="en-US" dirty="0" err="1"/>
              <a:t>Crunchies</a:t>
            </a:r>
            <a:r>
              <a:rPr lang="en-US" dirty="0"/>
              <a:t> Awards, organized by </a:t>
            </a:r>
            <a:r>
              <a:rPr lang="en-US" dirty="0" smtClean="0"/>
              <a:t>TechCrunch.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476103"/>
            <a:ext cx="4313864" cy="4427741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Group B comment:</a:t>
            </a:r>
          </a:p>
          <a:p>
            <a:r>
              <a:rPr lang="en-US" b="1" dirty="0" smtClean="0">
                <a:solidFill>
                  <a:srgbClr val="FFC000"/>
                </a:solidFill>
              </a:rPr>
              <a:t>Very good general purpose online Project Management tool, Kanban board supported, task management. Many features but  only for  paid account.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10037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Skype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476103"/>
            <a:ext cx="4313864" cy="44351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dirty="0"/>
              <a:t>Website: </a:t>
            </a:r>
            <a:r>
              <a:rPr lang="en-US" u="sng" dirty="0">
                <a:hlinkClick r:id="rId2"/>
              </a:rPr>
              <a:t>https://www.skype.com/</a:t>
            </a:r>
            <a:r>
              <a:rPr lang="en-US" dirty="0"/>
              <a:t> </a:t>
            </a:r>
          </a:p>
          <a:p>
            <a:r>
              <a:rPr lang="en-US" dirty="0"/>
              <a:t>History: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Made by </a:t>
            </a:r>
            <a:r>
              <a:rPr lang="vi-VN" sz="1800" dirty="0">
                <a:solidFill>
                  <a:schemeClr val="accent1">
                    <a:lumMod val="75000"/>
                  </a:schemeClr>
                </a:solidFill>
              </a:rPr>
              <a:t>Niklas Zennström </a:t>
            </a:r>
            <a:r>
              <a:rPr lang="en-US" sz="1800" dirty="0"/>
              <a:t>and</a:t>
            </a:r>
            <a:r>
              <a:rPr lang="vi-VN" sz="1800" dirty="0"/>
              <a:t> </a:t>
            </a:r>
            <a:r>
              <a:rPr lang="vi-VN" sz="1800" dirty="0">
                <a:solidFill>
                  <a:schemeClr val="accent1">
                    <a:lumMod val="75000"/>
                  </a:schemeClr>
                </a:solidFill>
              </a:rPr>
              <a:t>Janus Friis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 </a:t>
            </a:r>
            <a:r>
              <a:rPr lang="en-US" sz="1800" dirty="0"/>
              <a:t>in 29/03/2003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Acquired by 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Microsoft</a:t>
            </a:r>
            <a:r>
              <a:rPr lang="en-US" sz="1800" dirty="0"/>
              <a:t> in 10/05/2011</a:t>
            </a:r>
          </a:p>
          <a:p>
            <a:r>
              <a:rPr lang="en-US" dirty="0" smtClean="0"/>
              <a:t>Price: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/>
              <a:t>Free to use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/>
              <a:t>Skype credit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476103"/>
            <a:ext cx="4313864" cy="44277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Logo</a:t>
            </a:r>
            <a:endParaRPr lang="en-US" dirty="0"/>
          </a:p>
        </p:txBody>
      </p:sp>
      <p:pic>
        <p:nvPicPr>
          <p:cNvPr id="7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38" y="2855456"/>
            <a:ext cx="4168173" cy="184233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1606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592924" y="624110"/>
            <a:ext cx="8911687" cy="11524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Supported Devices</a:t>
            </a:r>
            <a:endParaRPr lang="en-US" sz="6000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3" y="1776549"/>
            <a:ext cx="9629775" cy="139631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142663" y="3332704"/>
            <a:ext cx="1582742" cy="189057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Windows</a:t>
            </a:r>
            <a:endParaRPr lang="en-US" dirty="0" smtClean="0"/>
          </a:p>
          <a:p>
            <a:r>
              <a:rPr lang="vi-VN" dirty="0" smtClean="0"/>
              <a:t>Ios</a:t>
            </a:r>
            <a:endParaRPr lang="en-US" dirty="0" smtClean="0"/>
          </a:p>
          <a:p>
            <a:r>
              <a:rPr lang="vi-VN" dirty="0" smtClean="0"/>
              <a:t>Linux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78031" y="3342822"/>
            <a:ext cx="1582742" cy="1890579"/>
          </a:xfrm>
          <a:prstGeom prst="rect">
            <a:avLst/>
          </a:prstGeom>
        </p:spPr>
        <p:txBody>
          <a:bodyPr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1600" dirty="0" smtClean="0"/>
              <a:t>Android</a:t>
            </a:r>
            <a:endParaRPr lang="en-US" sz="1600" dirty="0" smtClean="0"/>
          </a:p>
          <a:p>
            <a:r>
              <a:rPr lang="vi-VN" sz="1600" dirty="0" smtClean="0"/>
              <a:t>iPhone</a:t>
            </a:r>
            <a:endParaRPr lang="en-US" sz="1600" dirty="0" smtClean="0"/>
          </a:p>
          <a:p>
            <a:r>
              <a:rPr lang="en-US" sz="1600" dirty="0" smtClean="0"/>
              <a:t>W</a:t>
            </a:r>
            <a:r>
              <a:rPr lang="vi-VN" sz="1600" dirty="0" smtClean="0"/>
              <a:t>indows phone</a:t>
            </a:r>
            <a:endParaRPr lang="en-US" sz="1600" dirty="0" smtClean="0"/>
          </a:p>
          <a:p>
            <a:r>
              <a:rPr lang="vi-VN" sz="1600" dirty="0" smtClean="0"/>
              <a:t>BlackBerry</a:t>
            </a:r>
            <a:endParaRPr lang="en-US" sz="1600" dirty="0" smtClean="0"/>
          </a:p>
          <a:p>
            <a:r>
              <a:rPr lang="vi-VN" sz="1600" dirty="0" smtClean="0"/>
              <a:t>Amazon Fire Phone</a:t>
            </a:r>
            <a:endParaRPr lang="en-US" sz="1600" dirty="0" smtClean="0"/>
          </a:p>
          <a:p>
            <a:r>
              <a:rPr lang="vi-VN" sz="1600" dirty="0" smtClean="0"/>
              <a:t>iPod touch </a:t>
            </a:r>
            <a:endParaRPr lang="en-US" sz="1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66025" y="3342821"/>
            <a:ext cx="1582742" cy="189057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iPad</a:t>
            </a:r>
            <a:endParaRPr lang="en-US" dirty="0" smtClean="0"/>
          </a:p>
          <a:p>
            <a:r>
              <a:rPr lang="vi-VN" dirty="0" smtClean="0"/>
              <a:t>Andoird</a:t>
            </a:r>
            <a:endParaRPr lang="en-US" dirty="0" smtClean="0"/>
          </a:p>
          <a:p>
            <a:r>
              <a:rPr lang="vi-VN" dirty="0" smtClean="0"/>
              <a:t>Kindle Fire HD</a:t>
            </a:r>
            <a:endParaRPr lang="en-US" dirty="0" smtClean="0"/>
          </a:p>
          <a:p>
            <a:r>
              <a:rPr lang="vi-VN" dirty="0" smtClean="0"/>
              <a:t>Windows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062793" y="3342820"/>
            <a:ext cx="1582742" cy="189057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Xbox One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645535" y="3342819"/>
            <a:ext cx="1582742" cy="189057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 smtClean="0"/>
              <a:t>Apple Watch</a:t>
            </a:r>
            <a:endParaRPr lang="en-US" dirty="0" smtClean="0"/>
          </a:p>
          <a:p>
            <a:r>
              <a:rPr lang="vi-VN" dirty="0" smtClean="0"/>
              <a:t>Android Wear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541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335999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00B0F0"/>
                </a:solidFill>
              </a:rPr>
              <a:t>Skype</a:t>
            </a:r>
            <a:endParaRPr lang="en-US" sz="6000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2924" y="1069700"/>
            <a:ext cx="1499462" cy="2828388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095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Skype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71656" y="1648913"/>
            <a:ext cx="4313864" cy="44351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r>
              <a:rPr lang="en-US" dirty="0" smtClean="0"/>
              <a:t>Group call</a:t>
            </a:r>
            <a:endParaRPr lang="en-US" dirty="0"/>
          </a:p>
          <a:p>
            <a:r>
              <a:rPr lang="en-US" dirty="0"/>
              <a:t>Video Call </a:t>
            </a:r>
          </a:p>
          <a:p>
            <a:r>
              <a:rPr lang="en-US" dirty="0"/>
              <a:t>Share screens, photos, videos, documents, and files (up to 300MB)</a:t>
            </a:r>
          </a:p>
          <a:p>
            <a:r>
              <a:rPr lang="en-US" dirty="0"/>
              <a:t>Use directly at </a:t>
            </a:r>
            <a:r>
              <a:rPr lang="en-US" dirty="0" smtClean="0">
                <a:hlinkClick r:id="rId2"/>
              </a:rPr>
              <a:t>www.skype.com</a:t>
            </a:r>
            <a:r>
              <a:rPr lang="en-US" dirty="0" smtClean="0"/>
              <a:t>, doesn’t require account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2"/>
          </p:nvPr>
        </p:nvSpPr>
        <p:spPr>
          <a:xfrm>
            <a:off x="2105093" y="1648914"/>
            <a:ext cx="4313864" cy="44351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Some features: </a:t>
            </a:r>
          </a:p>
          <a:p>
            <a:r>
              <a:rPr lang="en-US" dirty="0"/>
              <a:t>SkypeIn (allows to receive calls to a local Skype phone number)</a:t>
            </a:r>
          </a:p>
          <a:p>
            <a:r>
              <a:rPr lang="en-US" dirty="0"/>
              <a:t>SkypeOut (used to call to non-Skype users with a low price ≥$0.025)</a:t>
            </a:r>
          </a:p>
          <a:p>
            <a:r>
              <a:rPr lang="en-US" dirty="0" smtClean="0"/>
              <a:t>Message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4136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335999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00B0F0"/>
                </a:solidFill>
              </a:rPr>
              <a:t>Skype</a:t>
            </a:r>
            <a:endParaRPr lang="en-US" sz="6000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2924" y="1069700"/>
            <a:ext cx="1499462" cy="2828388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675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err="1" smtClean="0">
                <a:solidFill>
                  <a:srgbClr val="00B050"/>
                </a:solidFill>
              </a:rPr>
              <a:t>Wrike</a:t>
            </a:r>
            <a:endParaRPr lang="en-US" sz="60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476103"/>
            <a:ext cx="4313864" cy="4435119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 smtClean="0"/>
              <a:t>Website</a:t>
            </a:r>
            <a:r>
              <a:rPr lang="en-US" dirty="0"/>
              <a:t>: </a:t>
            </a:r>
            <a:r>
              <a:rPr lang="en-US" dirty="0" smtClean="0">
                <a:hlinkClick r:id="rId2"/>
              </a:rPr>
              <a:t>www.wrike.com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History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dirty="0"/>
              <a:t>The company was founded in 2006 by entrepreneur Andrew </a:t>
            </a:r>
            <a:r>
              <a:rPr lang="en-US" dirty="0" err="1"/>
              <a:t>Filev</a:t>
            </a:r>
            <a:r>
              <a:rPr lang="en-US" dirty="0"/>
              <a:t>, and currently has offices in San Jose, San Diego, California, Dublin, Ireland, </a:t>
            </a:r>
            <a:r>
              <a:rPr lang="en-US" dirty="0" smtClean="0"/>
              <a:t>St </a:t>
            </a:r>
            <a:r>
              <a:rPr lang="en-US" dirty="0"/>
              <a:t>Petersburg, </a:t>
            </a:r>
            <a:r>
              <a:rPr lang="en-US" dirty="0" smtClean="0"/>
              <a:t>Russia </a:t>
            </a:r>
            <a:r>
              <a:rPr lang="en-US" dirty="0"/>
              <a:t>and Kiev, Ukraine</a:t>
            </a:r>
            <a:endParaRPr lang="en-US" dirty="0" smtClean="0"/>
          </a:p>
          <a:p>
            <a:r>
              <a:rPr lang="en-US" dirty="0" smtClean="0"/>
              <a:t>Mobile support: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iOS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Android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476103"/>
            <a:ext cx="4313864" cy="442774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Logo</a:t>
            </a:r>
            <a:endParaRPr lang="en-US" dirty="0"/>
          </a:p>
        </p:txBody>
      </p:sp>
      <p:pic>
        <p:nvPicPr>
          <p:cNvPr id="1028" name="Picture 4" descr="https://www.wrike.com/content/themes/wrike/resources/assets/img/raster/logo_black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767" y="2775132"/>
            <a:ext cx="2381250" cy="2381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9925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335999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00B0F0"/>
                </a:solidFill>
              </a:rPr>
              <a:t>Skype</a:t>
            </a:r>
            <a:endParaRPr lang="en-US" sz="6000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2924" y="1069700"/>
            <a:ext cx="1499462" cy="2828388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425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Skype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476103"/>
            <a:ext cx="4313864" cy="44351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Awards</a:t>
            </a:r>
          </a:p>
          <a:p>
            <a:r>
              <a:rPr lang="en-US" dirty="0"/>
              <a:t>In September 2005, eBay acquired Skype for $2.6 </a:t>
            </a:r>
            <a:r>
              <a:rPr lang="en-US" dirty="0" smtClean="0"/>
              <a:t>billion.</a:t>
            </a:r>
          </a:p>
          <a:p>
            <a:r>
              <a:rPr lang="en-US" dirty="0"/>
              <a:t>Microsoft bought Skype in May 2011 for $8.5 </a:t>
            </a:r>
            <a:r>
              <a:rPr lang="en-US" dirty="0" smtClean="0"/>
              <a:t>billion.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476103"/>
            <a:ext cx="4313864" cy="442774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Group B comment:</a:t>
            </a:r>
            <a:endParaRPr lang="en-US" dirty="0"/>
          </a:p>
          <a:p>
            <a:r>
              <a:rPr lang="en-US" dirty="0" smtClean="0"/>
              <a:t>Skype is probably the most popular video call service in the market, with good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6260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err="1" smtClean="0">
                <a:solidFill>
                  <a:schemeClr val="tx1"/>
                </a:solidFill>
              </a:rPr>
              <a:t>Glip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2924" y="1468725"/>
            <a:ext cx="5110371" cy="44351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 smtClean="0"/>
              <a:t>Website</a:t>
            </a:r>
            <a:r>
              <a:rPr lang="en-US" dirty="0" smtClean="0"/>
              <a:t>: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www.glip.com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History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dirty="0"/>
              <a:t>In June 2015, RingCentral acquired </a:t>
            </a:r>
            <a:r>
              <a:rPr lang="en-US" dirty="0" err="1" smtClean="0"/>
              <a:t>Glip</a:t>
            </a:r>
            <a:r>
              <a:rPr lang="en-US" dirty="0" smtClean="0"/>
              <a:t>. </a:t>
            </a:r>
            <a:r>
              <a:rPr lang="en-US" dirty="0" err="1" smtClean="0"/>
              <a:t>Glip</a:t>
            </a:r>
            <a:r>
              <a:rPr lang="en-US" dirty="0" smtClean="0"/>
              <a:t> </a:t>
            </a:r>
            <a:r>
              <a:rPr lang="en-US" dirty="0"/>
              <a:t>was acquired by RingCentral for an undisclosed </a:t>
            </a:r>
            <a:r>
              <a:rPr lang="en-US" dirty="0" smtClean="0"/>
              <a:t>amount.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Mobile support: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iOS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 smtClean="0"/>
              <a:t>Android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2980" y="1476103"/>
            <a:ext cx="4313864" cy="44277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Logo</a:t>
            </a:r>
            <a:endParaRPr lang="en-US" dirty="0"/>
          </a:p>
        </p:txBody>
      </p:sp>
      <p:pic>
        <p:nvPicPr>
          <p:cNvPr id="7" name="Picture 6" descr="../../../Screen%20Shot%202017-05-29%20at%2010.38.28%20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703" y="2628542"/>
            <a:ext cx="3708417" cy="1449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06353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335999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Prices / Versions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2924" y="1069700"/>
            <a:ext cx="1499462" cy="2828388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122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Features</a:t>
            </a:r>
            <a:endParaRPr lang="en-US" sz="6000" b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483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742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592924" y="624110"/>
            <a:ext cx="8911687" cy="11524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Integration</a:t>
            </a:r>
            <a:endParaRPr lang="en-US" sz="60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074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592924" y="624110"/>
            <a:ext cx="8911687" cy="11524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Integration</a:t>
            </a:r>
            <a:endParaRPr lang="en-US" sz="60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535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err="1" smtClean="0">
                <a:solidFill>
                  <a:schemeClr val="tx1"/>
                </a:solidFill>
              </a:rPr>
              <a:t>Glip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1476103"/>
            <a:ext cx="4313864" cy="4435119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Awards:</a:t>
            </a:r>
          </a:p>
          <a:p>
            <a:r>
              <a:rPr lang="en-US" dirty="0" smtClean="0"/>
              <a:t>RingCentral </a:t>
            </a:r>
            <a:r>
              <a:rPr lang="en-US" dirty="0"/>
              <a:t>was identified as one of Forbes’ 100 Most Trustworthy Companies in America for 2016 and 2017. </a:t>
            </a:r>
            <a:endParaRPr lang="en-US" b="1" dirty="0" smtClean="0"/>
          </a:p>
          <a:p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1476103"/>
            <a:ext cx="4313864" cy="4427741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Group B comment:</a:t>
            </a:r>
            <a:endParaRPr lang="en-US" dirty="0"/>
          </a:p>
          <a:p>
            <a:r>
              <a:rPr lang="en-US" dirty="0" err="1" smtClean="0"/>
              <a:t>Glip</a:t>
            </a:r>
            <a:r>
              <a:rPr lang="en-US" dirty="0"/>
              <a:t> </a:t>
            </a:r>
            <a:r>
              <a:rPr lang="en-US" dirty="0" smtClean="0"/>
              <a:t>is not just a team communication service, it also manage project, task, sharing screens. </a:t>
            </a:r>
          </a:p>
        </p:txBody>
      </p:sp>
    </p:spTree>
    <p:extLst>
      <p:ext uri="{BB962C8B-B14F-4D97-AF65-F5344CB8AC3E}">
        <p14:creationId xmlns:p14="http://schemas.microsoft.com/office/powerpoint/2010/main" val="24174592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04948019"/>
              </p:ext>
            </p:extLst>
          </p:nvPr>
        </p:nvGraphicFramePr>
        <p:xfrm>
          <a:off x="0" y="-2"/>
          <a:ext cx="12192000" cy="685800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139821">
                  <a:extLst>
                    <a:ext uri="{9D8B030D-6E8A-4147-A177-3AD203B41FA5}">
                      <a16:colId xmlns:a16="http://schemas.microsoft.com/office/drawing/2014/main" val="2797736509"/>
                    </a:ext>
                  </a:extLst>
                </a:gridCol>
                <a:gridCol w="3201436">
                  <a:extLst>
                    <a:ext uri="{9D8B030D-6E8A-4147-A177-3AD203B41FA5}">
                      <a16:colId xmlns:a16="http://schemas.microsoft.com/office/drawing/2014/main" val="2880781569"/>
                    </a:ext>
                  </a:extLst>
                </a:gridCol>
                <a:gridCol w="3446358">
                  <a:extLst>
                    <a:ext uri="{9D8B030D-6E8A-4147-A177-3AD203B41FA5}">
                      <a16:colId xmlns:a16="http://schemas.microsoft.com/office/drawing/2014/main" val="2387253604"/>
                    </a:ext>
                  </a:extLst>
                </a:gridCol>
                <a:gridCol w="3404385">
                  <a:extLst>
                    <a:ext uri="{9D8B030D-6E8A-4147-A177-3AD203B41FA5}">
                      <a16:colId xmlns:a16="http://schemas.microsoft.com/office/drawing/2014/main" val="3680460606"/>
                    </a:ext>
                  </a:extLst>
                </a:gridCol>
              </a:tblGrid>
              <a:tr h="11445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Slack</a:t>
                      </a:r>
                      <a:endParaRPr lang="en-US" sz="4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Skype</a:t>
                      </a:r>
                      <a:endParaRPr lang="en-US" sz="4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 smtClean="0">
                          <a:solidFill>
                            <a:schemeClr val="lt1"/>
                          </a:solidFill>
                        </a:rPr>
                        <a:t>Glip</a:t>
                      </a:r>
                      <a:endParaRPr lang="en-US" sz="40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477023"/>
                  </a:ext>
                </a:extLst>
              </a:tr>
              <a:tr h="1297024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Price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+ Pay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+ Pay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Free + Pay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65306"/>
                  </a:ext>
                </a:extLst>
              </a:tr>
              <a:tr h="122624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Mobile app</a:t>
                      </a:r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Android, iOS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Android, iOS</a:t>
                      </a:r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Android, iOS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032528"/>
                  </a:ext>
                </a:extLst>
              </a:tr>
              <a:tr h="3190169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2"/>
                          </a:solidFill>
                        </a:rPr>
                        <a:t>Traits – Some Features</a:t>
                      </a:r>
                    </a:p>
                    <a:p>
                      <a:endParaRPr lang="en-US" b="1" dirty="0" smtClean="0">
                        <a:solidFill>
                          <a:schemeClr val="tx2"/>
                        </a:solidFill>
                      </a:endParaRPr>
                    </a:p>
                    <a:p>
                      <a:endParaRPr lang="en-US" b="1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Very good team communication service (group video chat)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High performance web-based app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Many good features (find, channel, code snippet, file sharing)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App directory (excellent integration)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Very popular video call service (group video chat)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More simplicity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Direct phone calling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Many companies using Skype For Business service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aseline="0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Powerful team communication service (group video chat)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Native support for Task Management, Project management,…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File sharing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957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14471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335999"/>
            <a:ext cx="8911687" cy="1152439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err="1" smtClean="0">
                <a:solidFill>
                  <a:srgbClr val="00B050"/>
                </a:solidFill>
              </a:rPr>
              <a:t>Wrike</a:t>
            </a:r>
            <a:endParaRPr lang="en-US" sz="60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2924" y="1069700"/>
            <a:ext cx="1499462" cy="2828388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047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895" y="2061023"/>
            <a:ext cx="8911687" cy="2968175"/>
          </a:xfrm>
        </p:spPr>
        <p:txBody>
          <a:bodyPr/>
          <a:lstStyle/>
          <a:p>
            <a:pPr algn="ctr"/>
            <a:r>
              <a:rPr lang="en-US" b="1" dirty="0" err="1" smtClean="0">
                <a:solidFill>
                  <a:srgbClr val="00B050"/>
                </a:solidFill>
              </a:rPr>
              <a:t>Wrike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 smtClean="0">
                <a:solidFill>
                  <a:srgbClr val="00B050"/>
                </a:solidFill>
              </a:rPr>
              <a:t/>
            </a:r>
            <a:br>
              <a:rPr lang="en-US" b="1" dirty="0" smtClean="0">
                <a:solidFill>
                  <a:srgbClr val="00B050"/>
                </a:solidFill>
              </a:rPr>
            </a:b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 smtClean="0">
                <a:solidFill>
                  <a:srgbClr val="00B050"/>
                </a:solidFill>
              </a:rPr>
              <a:t>Mobile app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6606" cy="687396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505" y="0"/>
            <a:ext cx="3829495" cy="6807993"/>
          </a:xfrm>
        </p:spPr>
      </p:pic>
    </p:spTree>
    <p:extLst>
      <p:ext uri="{BB962C8B-B14F-4D97-AF65-F5344CB8AC3E}">
        <p14:creationId xmlns:p14="http://schemas.microsoft.com/office/powerpoint/2010/main" val="12671243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895" y="2061023"/>
            <a:ext cx="8911687" cy="2968175"/>
          </a:xfrm>
        </p:spPr>
        <p:txBody>
          <a:bodyPr/>
          <a:lstStyle/>
          <a:p>
            <a:pPr algn="ctr"/>
            <a:r>
              <a:rPr lang="en-US" b="1" dirty="0" err="1" smtClean="0">
                <a:solidFill>
                  <a:srgbClr val="00B050"/>
                </a:solidFill>
              </a:rPr>
              <a:t>Wrike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 smtClean="0">
                <a:solidFill>
                  <a:srgbClr val="00B050"/>
                </a:solidFill>
              </a:rPr>
              <a:t/>
            </a:r>
            <a:br>
              <a:rPr lang="en-US" b="1" dirty="0" smtClean="0">
                <a:solidFill>
                  <a:srgbClr val="00B050"/>
                </a:solidFill>
              </a:rPr>
            </a:b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 smtClean="0">
                <a:solidFill>
                  <a:srgbClr val="00B050"/>
                </a:solidFill>
              </a:rPr>
              <a:t>Mobile app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853543" cy="685074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003" y="-6142"/>
            <a:ext cx="3856997" cy="6856886"/>
          </a:xfrm>
        </p:spPr>
      </p:pic>
    </p:spTree>
    <p:extLst>
      <p:ext uri="{BB962C8B-B14F-4D97-AF65-F5344CB8AC3E}">
        <p14:creationId xmlns:p14="http://schemas.microsoft.com/office/powerpoint/2010/main" val="9260803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895" y="2061023"/>
            <a:ext cx="8911687" cy="2968175"/>
          </a:xfrm>
        </p:spPr>
        <p:txBody>
          <a:bodyPr/>
          <a:lstStyle/>
          <a:p>
            <a:pPr algn="ctr"/>
            <a:r>
              <a:rPr lang="en-US" b="1" dirty="0" err="1" smtClean="0">
                <a:solidFill>
                  <a:srgbClr val="00B050"/>
                </a:solidFill>
              </a:rPr>
              <a:t>Wrike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 smtClean="0">
                <a:solidFill>
                  <a:srgbClr val="00B050"/>
                </a:solidFill>
              </a:rPr>
              <a:t/>
            </a:r>
            <a:br>
              <a:rPr lang="en-US" b="1" dirty="0" smtClean="0">
                <a:solidFill>
                  <a:srgbClr val="00B050"/>
                </a:solidFill>
              </a:rPr>
            </a:b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 smtClean="0">
                <a:solidFill>
                  <a:srgbClr val="00B050"/>
                </a:solidFill>
              </a:rPr>
              <a:t>Mobile app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237" y="0"/>
            <a:ext cx="3828763" cy="6806692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618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895" y="2061023"/>
            <a:ext cx="8911687" cy="2968175"/>
          </a:xfrm>
        </p:spPr>
        <p:txBody>
          <a:bodyPr/>
          <a:lstStyle/>
          <a:p>
            <a:pPr algn="ctr"/>
            <a:r>
              <a:rPr lang="en-US" b="1" dirty="0" err="1" smtClean="0">
                <a:solidFill>
                  <a:srgbClr val="00B050"/>
                </a:solidFill>
              </a:rPr>
              <a:t>Wrike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 smtClean="0">
                <a:solidFill>
                  <a:srgbClr val="00B050"/>
                </a:solidFill>
              </a:rPr>
              <a:t/>
            </a:r>
            <a:br>
              <a:rPr lang="en-US" b="1" dirty="0" smtClean="0">
                <a:solidFill>
                  <a:srgbClr val="00B050"/>
                </a:solidFill>
              </a:rPr>
            </a:b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 smtClean="0">
                <a:solidFill>
                  <a:srgbClr val="00B050"/>
                </a:solidFill>
              </a:rPr>
              <a:t>Mobile app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2437" cy="6848778"/>
          </a:xfrm>
        </p:spPr>
      </p:pic>
    </p:spTree>
    <p:extLst>
      <p:ext uri="{BB962C8B-B14F-4D97-AF65-F5344CB8AC3E}">
        <p14:creationId xmlns:p14="http://schemas.microsoft.com/office/powerpoint/2010/main" val="12637525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895" y="2061023"/>
            <a:ext cx="8911687" cy="296817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Trello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rgbClr val="0070C0"/>
                </a:solidFill>
              </a:rPr>
              <a:t>Mobile app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-9222"/>
            <a:ext cx="3857625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9887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895" y="2061023"/>
            <a:ext cx="8911687" cy="296817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Trello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rgbClr val="0070C0"/>
                </a:solidFill>
              </a:rPr>
              <a:t>Mobile app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-9222"/>
            <a:ext cx="3857625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151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8895" y="2061023"/>
            <a:ext cx="8911687" cy="296817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Trello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rgbClr val="0070C0"/>
                </a:solidFill>
              </a:rPr>
              <a:t>Mobile app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22"/>
            <a:ext cx="3857624" cy="6858000"/>
          </a:xfrm>
        </p:spPr>
      </p:pic>
    </p:spTree>
    <p:extLst>
      <p:ext uri="{BB962C8B-B14F-4D97-AF65-F5344CB8AC3E}">
        <p14:creationId xmlns:p14="http://schemas.microsoft.com/office/powerpoint/2010/main" val="13745781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0335" y="0"/>
            <a:ext cx="8911687" cy="296817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Trello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rgbClr val="0070C0"/>
                </a:solidFill>
              </a:rPr>
              <a:t>Mobile app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7"/>
          </a:xfrm>
        </p:spPr>
      </p:pic>
    </p:spTree>
    <p:extLst>
      <p:ext uri="{BB962C8B-B14F-4D97-AF65-F5344CB8AC3E}">
        <p14:creationId xmlns:p14="http://schemas.microsoft.com/office/powerpoint/2010/main" val="6929750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0335" y="0"/>
            <a:ext cx="8911687" cy="296817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Trello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rgbClr val="0070C0"/>
                </a:solidFill>
              </a:rPr>
              <a:t>Mobile app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</p:spPr>
      </p:pic>
    </p:spTree>
    <p:extLst>
      <p:ext uri="{BB962C8B-B14F-4D97-AF65-F5344CB8AC3E}">
        <p14:creationId xmlns:p14="http://schemas.microsoft.com/office/powerpoint/2010/main" val="9232152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0335" y="0"/>
            <a:ext cx="8911687" cy="2968175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Trello</a:t>
            </a:r>
            <a:br>
              <a:rPr lang="en-US" b="1" dirty="0" smtClean="0">
                <a:solidFill>
                  <a:srgbClr val="0070C0"/>
                </a:solidFill>
              </a:rPr>
            </a:br>
            <a:r>
              <a:rPr lang="en-US" b="1" dirty="0" smtClean="0">
                <a:solidFill>
                  <a:srgbClr val="0070C0"/>
                </a:solidFill>
              </a:rPr>
              <a:t>Mobile app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8"/>
          </a:xfrm>
        </p:spPr>
      </p:pic>
    </p:spTree>
    <p:extLst>
      <p:ext uri="{BB962C8B-B14F-4D97-AF65-F5344CB8AC3E}">
        <p14:creationId xmlns:p14="http://schemas.microsoft.com/office/powerpoint/2010/main" val="32830640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652</TotalTime>
  <Words>1834</Words>
  <Application>Microsoft Office PowerPoint</Application>
  <PresentationFormat>Widescreen</PresentationFormat>
  <Paragraphs>580</Paragraphs>
  <Slides>108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8" baseType="lpstr">
      <vt:lpstr>Microsoft YaHei</vt:lpstr>
      <vt:lpstr>Arial</vt:lpstr>
      <vt:lpstr>Book Antiqua</vt:lpstr>
      <vt:lpstr>Calibri</vt:lpstr>
      <vt:lpstr>Century Gothic</vt:lpstr>
      <vt:lpstr>Tahoma</vt:lpstr>
      <vt:lpstr>Times New Roman</vt:lpstr>
      <vt:lpstr>Wingdings</vt:lpstr>
      <vt:lpstr>Wingdings 3</vt:lpstr>
      <vt:lpstr>Wisp</vt:lpstr>
      <vt:lpstr>Online Project management, Task management, Team communication</vt:lpstr>
      <vt:lpstr>Group B Members</vt:lpstr>
      <vt:lpstr>Brief talk about the seminar topic</vt:lpstr>
      <vt:lpstr>Brief talk about the seminar topic (cont)</vt:lpstr>
      <vt:lpstr>KANBAN BOARD</vt:lpstr>
      <vt:lpstr>PowerPoint Presentation</vt:lpstr>
      <vt:lpstr>Project Management</vt:lpstr>
      <vt:lpstr>Wrike</vt:lpstr>
      <vt:lpstr>Wrike</vt:lpstr>
      <vt:lpstr>Wrike</vt:lpstr>
      <vt:lpstr>PowerPoint Presentation</vt:lpstr>
      <vt:lpstr>PowerPoint Presentation</vt:lpstr>
      <vt:lpstr>PowerPoint Presentation</vt:lpstr>
      <vt:lpstr>Wrike</vt:lpstr>
      <vt:lpstr>TAIGA</vt:lpstr>
      <vt:lpstr>TAIGA</vt:lpstr>
      <vt:lpstr>TAIGA</vt:lpstr>
      <vt:lpstr>PowerPoint Presentation</vt:lpstr>
      <vt:lpstr>PowerPoint Presentation</vt:lpstr>
      <vt:lpstr>PowerPoint Presentation</vt:lpstr>
      <vt:lpstr>PowerPoint Presentation</vt:lpstr>
      <vt:lpstr>Taiga</vt:lpstr>
      <vt:lpstr>Asana</vt:lpstr>
      <vt:lpstr>Prices / Versions</vt:lpstr>
      <vt:lpstr>Asana</vt:lpstr>
      <vt:lpstr>PowerPoint Presentation</vt:lpstr>
      <vt:lpstr>PowerPoint Presentation</vt:lpstr>
      <vt:lpstr>PowerPoint Presentation</vt:lpstr>
      <vt:lpstr>PowerPoint Presentation</vt:lpstr>
      <vt:lpstr>Asana</vt:lpstr>
      <vt:lpstr>Podio</vt:lpstr>
      <vt:lpstr>Podio</vt:lpstr>
      <vt:lpstr>Podio</vt:lpstr>
      <vt:lpstr>PowerPoint Presentation</vt:lpstr>
      <vt:lpstr>PowerPoint Presentation</vt:lpstr>
      <vt:lpstr>PowerPoint Presentation</vt:lpstr>
      <vt:lpstr>PowerPoint Presentation</vt:lpstr>
      <vt:lpstr>Podio</vt:lpstr>
      <vt:lpstr>PowerPoint Presentation</vt:lpstr>
      <vt:lpstr>Task Management</vt:lpstr>
      <vt:lpstr>Trello</vt:lpstr>
      <vt:lpstr>PowerPoint Presentation</vt:lpstr>
      <vt:lpstr>PowerPoint Presentation</vt:lpstr>
      <vt:lpstr>Trello</vt:lpstr>
      <vt:lpstr>PowerPoint Presentation</vt:lpstr>
      <vt:lpstr>Trello</vt:lpstr>
      <vt:lpstr>Trello</vt:lpstr>
      <vt:lpstr>Quire</vt:lpstr>
      <vt:lpstr>Quire</vt:lpstr>
      <vt:lpstr>Quire</vt:lpstr>
      <vt:lpstr>PowerPoint Presentation</vt:lpstr>
      <vt:lpstr>PowerPoint Presentation</vt:lpstr>
      <vt:lpstr>PowerPoint Presentation</vt:lpstr>
      <vt:lpstr>PowerPoint Presentation</vt:lpstr>
      <vt:lpstr>Quire</vt:lpstr>
      <vt:lpstr>Meistertask</vt:lpstr>
      <vt:lpstr>Meistertask</vt:lpstr>
      <vt:lpstr>Meistertask</vt:lpstr>
      <vt:lpstr>PowerPoint Presentation</vt:lpstr>
      <vt:lpstr>PowerPoint Presentation</vt:lpstr>
      <vt:lpstr>PowerPoint Presentation</vt:lpstr>
      <vt:lpstr>PowerPoint Presentation</vt:lpstr>
      <vt:lpstr>Meistertask</vt:lpstr>
      <vt:lpstr>PowerPoint Presentation</vt:lpstr>
      <vt:lpstr>Team Communication</vt:lpstr>
      <vt:lpstr>Slack</vt:lpstr>
      <vt:lpstr>Slack</vt:lpstr>
      <vt:lpstr>Slack</vt:lpstr>
      <vt:lpstr>Slack</vt:lpstr>
      <vt:lpstr>Slack</vt:lpstr>
      <vt:lpstr>Slack</vt:lpstr>
      <vt:lpstr>Slack</vt:lpstr>
      <vt:lpstr>Slack</vt:lpstr>
      <vt:lpstr>Slack</vt:lpstr>
      <vt:lpstr>Skype</vt:lpstr>
      <vt:lpstr>PowerPoint Presentation</vt:lpstr>
      <vt:lpstr>Skype</vt:lpstr>
      <vt:lpstr>Skype</vt:lpstr>
      <vt:lpstr>Skype</vt:lpstr>
      <vt:lpstr>Skype</vt:lpstr>
      <vt:lpstr>Skype</vt:lpstr>
      <vt:lpstr>Glip</vt:lpstr>
      <vt:lpstr>Prices / Versions</vt:lpstr>
      <vt:lpstr>Features</vt:lpstr>
      <vt:lpstr>PowerPoint Presentation</vt:lpstr>
      <vt:lpstr>PowerPoint Presentation</vt:lpstr>
      <vt:lpstr>PowerPoint Presentation</vt:lpstr>
      <vt:lpstr>Glip</vt:lpstr>
      <vt:lpstr>PowerPoint Presentation</vt:lpstr>
      <vt:lpstr>Wrike   Mobile app</vt:lpstr>
      <vt:lpstr>Wrike   Mobile app</vt:lpstr>
      <vt:lpstr>Wrike   Mobile app</vt:lpstr>
      <vt:lpstr>Wrike   Mobile app</vt:lpstr>
      <vt:lpstr>Trello Mobile app</vt:lpstr>
      <vt:lpstr>Trello Mobile app</vt:lpstr>
      <vt:lpstr>Trello Mobile app</vt:lpstr>
      <vt:lpstr>Trello Mobile app</vt:lpstr>
      <vt:lpstr>Trello Mobile app</vt:lpstr>
      <vt:lpstr>Trello Mobile app</vt:lpstr>
      <vt:lpstr>Slack Mobile app</vt:lpstr>
      <vt:lpstr>Slack Mobile app</vt:lpstr>
      <vt:lpstr>Slack Mobile app</vt:lpstr>
      <vt:lpstr>Slack Mobile app</vt:lpstr>
      <vt:lpstr>Video tìm hiểu về Wrike</vt:lpstr>
      <vt:lpstr>Video tìm hiểu về Trello</vt:lpstr>
      <vt:lpstr>Video tìm hiểu về Slack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8.1X64 M1</dc:creator>
  <cp:lastModifiedBy>Windows User</cp:lastModifiedBy>
  <cp:revision>321</cp:revision>
  <dcterms:created xsi:type="dcterms:W3CDTF">2017-05-31T12:39:30Z</dcterms:created>
  <dcterms:modified xsi:type="dcterms:W3CDTF">2017-08-01T17:52:02Z</dcterms:modified>
</cp:coreProperties>
</file>